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2" r:id="rId3"/>
    <p:sldId id="297" r:id="rId4"/>
    <p:sldId id="258" r:id="rId5"/>
    <p:sldId id="259" r:id="rId6"/>
    <p:sldId id="298" r:id="rId7"/>
    <p:sldId id="299" r:id="rId8"/>
    <p:sldId id="261" r:id="rId9"/>
    <p:sldId id="301" r:id="rId10"/>
    <p:sldId id="262" r:id="rId11"/>
    <p:sldId id="302" r:id="rId12"/>
    <p:sldId id="300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94" r:id="rId22"/>
    <p:sldId id="272" r:id="rId23"/>
    <p:sldId id="280" r:id="rId24"/>
    <p:sldId id="295" r:id="rId25"/>
    <p:sldId id="274" r:id="rId26"/>
    <p:sldId id="281" r:id="rId27"/>
    <p:sldId id="276" r:id="rId28"/>
    <p:sldId id="277" r:id="rId29"/>
    <p:sldId id="304" r:id="rId30"/>
    <p:sldId id="305" r:id="rId31"/>
    <p:sldId id="306" r:id="rId32"/>
    <p:sldId id="278" r:id="rId33"/>
    <p:sldId id="307" r:id="rId34"/>
    <p:sldId id="308" r:id="rId35"/>
    <p:sldId id="279" r:id="rId36"/>
    <p:sldId id="303" r:id="rId37"/>
    <p:sldId id="282" r:id="rId38"/>
    <p:sldId id="283" r:id="rId39"/>
    <p:sldId id="284" r:id="rId40"/>
    <p:sldId id="286" r:id="rId41"/>
    <p:sldId id="287" r:id="rId42"/>
    <p:sldId id="290" r:id="rId43"/>
    <p:sldId id="293" r:id="rId44"/>
    <p:sldId id="291" r:id="rId45"/>
    <p:sldId id="296" r:id="rId4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55" d="100"/>
          <a:sy n="55" d="100"/>
        </p:scale>
        <p:origin x="58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29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52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96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74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09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05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20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18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89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24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97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824CC-624E-4EF4-94CC-71A75CB9CE47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638A-E243-46AC-9C49-B092B3F9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76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0.png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0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4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4" Type="http://schemas.openxmlformats.org/officeDocument/2006/relationships/image" Target="../media/image3.png"/><Relationship Id="rId9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0.png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0.png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2.png"/><Relationship Id="rId9" Type="http://schemas.openxmlformats.org/officeDocument/2006/relationships/image" Target="../media/image2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+mj-ea"/>
              </a:rPr>
              <a:t>曲線と曲面の幾何学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第</a:t>
            </a:r>
            <a:r>
              <a:rPr kumimoji="1" lang="en-US" altLang="ja-JP" dirty="0">
                <a:latin typeface="+mj-ea"/>
                <a:ea typeface="+mj-ea"/>
              </a:rPr>
              <a:t>1</a:t>
            </a:r>
            <a:r>
              <a:rPr kumimoji="1" lang="ja-JP" altLang="en-US" dirty="0">
                <a:latin typeface="+mj-ea"/>
                <a:ea typeface="+mj-ea"/>
              </a:rPr>
              <a:t>回追加資料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en-US" altLang="ja-JP" dirty="0">
                <a:latin typeface="+mj-ea"/>
                <a:ea typeface="+mj-ea"/>
              </a:rPr>
              <a:t>(10</a:t>
            </a:r>
            <a:r>
              <a:rPr lang="ja-JP" altLang="en-US" dirty="0">
                <a:latin typeface="+mj-ea"/>
                <a:ea typeface="+mj-ea"/>
              </a:rPr>
              <a:t>月</a:t>
            </a:r>
            <a:r>
              <a:rPr lang="en-US" altLang="ja-JP">
                <a:latin typeface="+mj-ea"/>
                <a:ea typeface="+mj-ea"/>
              </a:rPr>
              <a:t>1</a:t>
            </a:r>
            <a:r>
              <a:rPr lang="ja-JP" altLang="en-US">
                <a:latin typeface="+mj-ea"/>
                <a:ea typeface="+mj-ea"/>
              </a:rPr>
              <a:t>日</a:t>
            </a:r>
            <a:r>
              <a:rPr lang="en-US" altLang="ja-JP" dirty="0">
                <a:latin typeface="+mj-ea"/>
                <a:ea typeface="+mj-ea"/>
              </a:rPr>
              <a:t>)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87172" y="326141"/>
            <a:ext cx="738664" cy="32726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曲線と曲面の幾何学第１回です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どうぞよろしくお願い致します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428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700791" y="5915555"/>
            <a:ext cx="2408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いつでも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360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度！</a:t>
            </a:r>
          </a:p>
        </p:txBody>
      </p:sp>
      <p:sp>
        <p:nvSpPr>
          <p:cNvPr id="10" name="円弧 9"/>
          <p:cNvSpPr/>
          <p:nvPr/>
        </p:nvSpPr>
        <p:spPr>
          <a:xfrm rot="12514408">
            <a:off x="3801090" y="2721528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 rot="5941721">
            <a:off x="3699024" y="3168202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20875458">
            <a:off x="3489378" y="3254211"/>
            <a:ext cx="618979" cy="43275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 rot="3381361">
            <a:off x="10498795" y="3513022"/>
            <a:ext cx="281905" cy="418560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6464753">
            <a:off x="7147772" y="4997001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13323815">
            <a:off x="10267250" y="3406461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弧 31"/>
          <p:cNvSpPr/>
          <p:nvPr/>
        </p:nvSpPr>
        <p:spPr>
          <a:xfrm rot="21395153">
            <a:off x="7122021" y="5048519"/>
            <a:ext cx="432301" cy="45076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476218">
            <a:off x="10434729" y="3317643"/>
            <a:ext cx="432301" cy="4795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11723464">
            <a:off x="7092386" y="506060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5569042">
            <a:off x="7080812" y="4922627"/>
            <a:ext cx="433752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8246156">
            <a:off x="10326713" y="3423630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7411864">
            <a:off x="10339595" y="3294839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3889420" y="3412901"/>
            <a:ext cx="528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1944710" y="1300766"/>
            <a:ext cx="334851" cy="347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1171977" y="3412901"/>
            <a:ext cx="257580" cy="463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379594" y="5254579"/>
            <a:ext cx="515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6643355" y="3323530"/>
            <a:ext cx="246842" cy="630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4906851" y="3412901"/>
            <a:ext cx="592429" cy="180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520485" y="5254579"/>
            <a:ext cx="231820" cy="463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0586434" y="3593204"/>
            <a:ext cx="6980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10959921" y="1609859"/>
            <a:ext cx="128789" cy="513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9028090" y="1068946"/>
            <a:ext cx="489397" cy="231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7894749" y="2215166"/>
            <a:ext cx="432948" cy="3155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8925059" y="3593204"/>
            <a:ext cx="236864" cy="525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H="1">
            <a:off x="3580327" y="3412901"/>
            <a:ext cx="309093" cy="70619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 flipV="1">
            <a:off x="6375042" y="5036046"/>
            <a:ext cx="1004552" cy="21853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>
            <a:off x="7069863" y="5254579"/>
            <a:ext cx="309731" cy="66097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9839459" y="3194252"/>
            <a:ext cx="746975" cy="39895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9955369" y="3593202"/>
            <a:ext cx="631065" cy="50888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10586434" y="3593202"/>
            <a:ext cx="373487" cy="70834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3850784" y="586976"/>
            <a:ext cx="4067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平行線の同位角は等しいので</a:t>
            </a:r>
          </a:p>
        </p:txBody>
      </p:sp>
      <p:sp>
        <p:nvSpPr>
          <p:cNvPr id="49" name="円弧 48"/>
          <p:cNvSpPr/>
          <p:nvPr/>
        </p:nvSpPr>
        <p:spPr>
          <a:xfrm rot="5941721">
            <a:off x="1200525" y="3168202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弧 49"/>
          <p:cNvSpPr/>
          <p:nvPr/>
        </p:nvSpPr>
        <p:spPr>
          <a:xfrm rot="12514408">
            <a:off x="2191067" y="959977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弧 50"/>
          <p:cNvSpPr/>
          <p:nvPr/>
        </p:nvSpPr>
        <p:spPr>
          <a:xfrm rot="15569042">
            <a:off x="6591416" y="3621862"/>
            <a:ext cx="433752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11723464">
            <a:off x="5263589" y="336059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弧 54"/>
          <p:cNvSpPr/>
          <p:nvPr/>
        </p:nvSpPr>
        <p:spPr>
          <a:xfrm rot="6464753">
            <a:off x="4546241" y="497124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弧 55"/>
          <p:cNvSpPr/>
          <p:nvPr/>
        </p:nvSpPr>
        <p:spPr>
          <a:xfrm rot="17411864">
            <a:off x="10738838" y="1865282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弧 57"/>
          <p:cNvSpPr/>
          <p:nvPr/>
        </p:nvSpPr>
        <p:spPr>
          <a:xfrm rot="13323815">
            <a:off x="9198305" y="1088264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弧 58"/>
          <p:cNvSpPr/>
          <p:nvPr/>
        </p:nvSpPr>
        <p:spPr>
          <a:xfrm rot="8246156">
            <a:off x="8060031" y="201983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弧 59"/>
          <p:cNvSpPr/>
          <p:nvPr/>
        </p:nvSpPr>
        <p:spPr>
          <a:xfrm rot="3381361">
            <a:off x="8837423" y="3513022"/>
            <a:ext cx="281905" cy="418560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1" name="直線コネクタ 60"/>
          <p:cNvCxnSpPr/>
          <p:nvPr/>
        </p:nvCxnSpPr>
        <p:spPr>
          <a:xfrm flipH="1" flipV="1">
            <a:off x="3764277" y="5021174"/>
            <a:ext cx="1004552" cy="21853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円弧 61"/>
          <p:cNvSpPr/>
          <p:nvPr/>
        </p:nvSpPr>
        <p:spPr>
          <a:xfrm rot="11723464">
            <a:off x="4465361" y="5020268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コネクタ 62"/>
          <p:cNvCxnSpPr/>
          <p:nvPr/>
        </p:nvCxnSpPr>
        <p:spPr>
          <a:xfrm flipH="1">
            <a:off x="8267486" y="3601708"/>
            <a:ext cx="631065" cy="50888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円弧 64"/>
          <p:cNvSpPr/>
          <p:nvPr/>
        </p:nvSpPr>
        <p:spPr>
          <a:xfrm rot="8246156">
            <a:off x="8635898" y="342102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コネクタ 65"/>
          <p:cNvCxnSpPr/>
          <p:nvPr/>
        </p:nvCxnSpPr>
        <p:spPr>
          <a:xfrm flipH="1">
            <a:off x="10324214" y="2131372"/>
            <a:ext cx="631065" cy="50888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円弧 66"/>
          <p:cNvSpPr/>
          <p:nvPr/>
        </p:nvSpPr>
        <p:spPr>
          <a:xfrm rot="13323815">
            <a:off x="10676892" y="1937667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1187172" y="326141"/>
            <a:ext cx="738664" cy="593848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こちらは平行線の同位角は等しいと言うのを使えば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何角形であろうといつでも３６０度だと簡単に示せました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05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523916" y="5934191"/>
            <a:ext cx="328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進行方向の変化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の和！</a:t>
            </a:r>
          </a:p>
        </p:txBody>
      </p:sp>
      <p:sp>
        <p:nvSpPr>
          <p:cNvPr id="10" name="円弧 9"/>
          <p:cNvSpPr/>
          <p:nvPr/>
        </p:nvSpPr>
        <p:spPr>
          <a:xfrm rot="12514408">
            <a:off x="2191067" y="959977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 rot="5941721">
            <a:off x="1200525" y="3168202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20875458">
            <a:off x="3489378" y="3254211"/>
            <a:ext cx="618979" cy="43275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 rot="3381361">
            <a:off x="8837423" y="3513022"/>
            <a:ext cx="281905" cy="418560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6464753">
            <a:off x="4546241" y="497124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13323815">
            <a:off x="9198305" y="1088264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弧 31"/>
          <p:cNvSpPr/>
          <p:nvPr/>
        </p:nvSpPr>
        <p:spPr>
          <a:xfrm rot="21395153">
            <a:off x="7122021" y="5048519"/>
            <a:ext cx="432301" cy="45076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476218">
            <a:off x="10434729" y="3317643"/>
            <a:ext cx="432301" cy="4795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11723464">
            <a:off x="5263589" y="336059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5569042">
            <a:off x="6591416" y="3621862"/>
            <a:ext cx="433752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8246156">
            <a:off x="8060031" y="201983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7411864">
            <a:off x="10738838" y="1865282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3889420" y="3412901"/>
            <a:ext cx="528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1944710" y="1300766"/>
            <a:ext cx="334851" cy="347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1171977" y="3412901"/>
            <a:ext cx="257580" cy="463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379594" y="5254579"/>
            <a:ext cx="515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6643355" y="3323530"/>
            <a:ext cx="246842" cy="630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4906851" y="3412901"/>
            <a:ext cx="592429" cy="180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520485" y="5254579"/>
            <a:ext cx="231820" cy="463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0586434" y="3593204"/>
            <a:ext cx="6980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10959921" y="1609859"/>
            <a:ext cx="128789" cy="513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9028090" y="1068946"/>
            <a:ext cx="489397" cy="231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7894749" y="2215166"/>
            <a:ext cx="432948" cy="3155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8925059" y="3593204"/>
            <a:ext cx="236864" cy="525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796334" y="647495"/>
            <a:ext cx="4330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角で急ハンドルを切ったと思うと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3039415" y="2259716"/>
            <a:ext cx="309093" cy="3155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1602086" y="2288830"/>
            <a:ext cx="195749" cy="3841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2434907" y="3554569"/>
            <a:ext cx="527234" cy="32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 flipV="1">
            <a:off x="7174476" y="4276859"/>
            <a:ext cx="163695" cy="4193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 flipV="1">
            <a:off x="5914860" y="3569916"/>
            <a:ext cx="406883" cy="1375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4904059" y="4214978"/>
            <a:ext cx="193184" cy="4499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5729902" y="5363628"/>
            <a:ext cx="591841" cy="201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V="1">
            <a:off x="10869610" y="2628991"/>
            <a:ext cx="103137" cy="3687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H="1" flipV="1">
            <a:off x="10102968" y="1487508"/>
            <a:ext cx="355754" cy="1996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H="1">
            <a:off x="8539314" y="1633355"/>
            <a:ext cx="373488" cy="2827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8407078" y="2800055"/>
            <a:ext cx="221767" cy="5234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9694856" y="3701183"/>
            <a:ext cx="521594" cy="170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11168355" y="308250"/>
            <a:ext cx="1015663" cy="51017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これは多角形の周囲を左回りに一周するとして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角で急ハンドルを切ったと考えれば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一周で進行方向を合計何度変えたかと言うことで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516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816537" y="5915555"/>
            <a:ext cx="2408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確かに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360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度！</a:t>
            </a:r>
          </a:p>
        </p:txBody>
      </p:sp>
      <p:sp>
        <p:nvSpPr>
          <p:cNvPr id="10" name="円弧 9"/>
          <p:cNvSpPr/>
          <p:nvPr/>
        </p:nvSpPr>
        <p:spPr>
          <a:xfrm rot="12514408">
            <a:off x="3801090" y="2721528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 rot="5941721">
            <a:off x="3699024" y="3168202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20875458">
            <a:off x="3489378" y="3254211"/>
            <a:ext cx="618979" cy="43275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 rot="3381361">
            <a:off x="10498795" y="3513022"/>
            <a:ext cx="281905" cy="418560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6464753">
            <a:off x="7147772" y="4997001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13323815">
            <a:off x="10267250" y="3406461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弧 31"/>
          <p:cNvSpPr/>
          <p:nvPr/>
        </p:nvSpPr>
        <p:spPr>
          <a:xfrm rot="21395153">
            <a:off x="7122021" y="5048519"/>
            <a:ext cx="432301" cy="45076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476218">
            <a:off x="10434729" y="3317643"/>
            <a:ext cx="432301" cy="4795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11723464">
            <a:off x="7092386" y="506060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5569042">
            <a:off x="7080812" y="4922627"/>
            <a:ext cx="433752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8246156">
            <a:off x="10326713" y="3423630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7411864">
            <a:off x="10339595" y="3294839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3889420" y="3412901"/>
            <a:ext cx="528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1944710" y="1300766"/>
            <a:ext cx="334851" cy="347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1171977" y="3412901"/>
            <a:ext cx="257580" cy="463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379594" y="5254579"/>
            <a:ext cx="515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6643355" y="3323530"/>
            <a:ext cx="246842" cy="630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4906851" y="3412901"/>
            <a:ext cx="592429" cy="180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520485" y="5254579"/>
            <a:ext cx="231820" cy="463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0586434" y="3593204"/>
            <a:ext cx="6980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10959921" y="1609859"/>
            <a:ext cx="128789" cy="513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9028090" y="1068946"/>
            <a:ext cx="489397" cy="231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7894749" y="2215166"/>
            <a:ext cx="432948" cy="3155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8925059" y="3593204"/>
            <a:ext cx="236864" cy="525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H="1">
            <a:off x="3580327" y="3412901"/>
            <a:ext cx="309093" cy="70619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 flipV="1">
            <a:off x="6375042" y="5036046"/>
            <a:ext cx="1004552" cy="21853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>
            <a:off x="7069863" y="5254579"/>
            <a:ext cx="309731" cy="66097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9839459" y="3194252"/>
            <a:ext cx="746975" cy="39895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9955369" y="3593202"/>
            <a:ext cx="631065" cy="50888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10586434" y="3593202"/>
            <a:ext cx="373487" cy="70834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605901" y="539845"/>
            <a:ext cx="2327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順に足して行くと</a:t>
            </a:r>
          </a:p>
        </p:txBody>
      </p:sp>
      <p:sp>
        <p:nvSpPr>
          <p:cNvPr id="49" name="円弧 48"/>
          <p:cNvSpPr/>
          <p:nvPr/>
        </p:nvSpPr>
        <p:spPr>
          <a:xfrm rot="5941721">
            <a:off x="1200525" y="3168202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弧 49"/>
          <p:cNvSpPr/>
          <p:nvPr/>
        </p:nvSpPr>
        <p:spPr>
          <a:xfrm rot="12514408">
            <a:off x="2191067" y="959977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弧 50"/>
          <p:cNvSpPr/>
          <p:nvPr/>
        </p:nvSpPr>
        <p:spPr>
          <a:xfrm rot="15569042">
            <a:off x="6591416" y="3621862"/>
            <a:ext cx="433752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11723464">
            <a:off x="5263589" y="336059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弧 54"/>
          <p:cNvSpPr/>
          <p:nvPr/>
        </p:nvSpPr>
        <p:spPr>
          <a:xfrm rot="6464753">
            <a:off x="4546241" y="497124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弧 55"/>
          <p:cNvSpPr/>
          <p:nvPr/>
        </p:nvSpPr>
        <p:spPr>
          <a:xfrm rot="17411864">
            <a:off x="10738838" y="1865282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弧 57"/>
          <p:cNvSpPr/>
          <p:nvPr/>
        </p:nvSpPr>
        <p:spPr>
          <a:xfrm rot="13323815">
            <a:off x="9198305" y="1088264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弧 58"/>
          <p:cNvSpPr/>
          <p:nvPr/>
        </p:nvSpPr>
        <p:spPr>
          <a:xfrm rot="8246156">
            <a:off x="8060031" y="201983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弧 59"/>
          <p:cNvSpPr/>
          <p:nvPr/>
        </p:nvSpPr>
        <p:spPr>
          <a:xfrm rot="3381361">
            <a:off x="8837423" y="3513022"/>
            <a:ext cx="281905" cy="418560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1" name="直線コネクタ 60"/>
          <p:cNvCxnSpPr/>
          <p:nvPr/>
        </p:nvCxnSpPr>
        <p:spPr>
          <a:xfrm flipH="1" flipV="1">
            <a:off x="3764277" y="5021174"/>
            <a:ext cx="1004552" cy="21853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円弧 61"/>
          <p:cNvSpPr/>
          <p:nvPr/>
        </p:nvSpPr>
        <p:spPr>
          <a:xfrm rot="11723464">
            <a:off x="4465361" y="5020268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コネクタ 62"/>
          <p:cNvCxnSpPr/>
          <p:nvPr/>
        </p:nvCxnSpPr>
        <p:spPr>
          <a:xfrm flipH="1">
            <a:off x="8267486" y="3601708"/>
            <a:ext cx="631065" cy="50888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円弧 64"/>
          <p:cNvSpPr/>
          <p:nvPr/>
        </p:nvSpPr>
        <p:spPr>
          <a:xfrm rot="8246156">
            <a:off x="8635898" y="342102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9523926" y="438507"/>
            <a:ext cx="262220" cy="84890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V="1">
            <a:off x="8930365" y="2740918"/>
            <a:ext cx="262220" cy="84890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V="1">
            <a:off x="8336169" y="1361782"/>
            <a:ext cx="262220" cy="84890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H="1" flipV="1">
            <a:off x="7378618" y="1739811"/>
            <a:ext cx="935146" cy="4979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H="1" flipV="1">
            <a:off x="7968583" y="3077425"/>
            <a:ext cx="935146" cy="4979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円弧 81"/>
          <p:cNvSpPr/>
          <p:nvPr/>
        </p:nvSpPr>
        <p:spPr>
          <a:xfrm rot="17411864">
            <a:off x="9307774" y="1040526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円弧 82"/>
          <p:cNvSpPr/>
          <p:nvPr/>
        </p:nvSpPr>
        <p:spPr>
          <a:xfrm rot="17411864">
            <a:off x="8121412" y="1963064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円弧 83"/>
          <p:cNvSpPr/>
          <p:nvPr/>
        </p:nvSpPr>
        <p:spPr>
          <a:xfrm rot="13323815">
            <a:off x="8012596" y="2025936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円弧 84"/>
          <p:cNvSpPr/>
          <p:nvPr/>
        </p:nvSpPr>
        <p:spPr>
          <a:xfrm rot="13323815">
            <a:off x="8618907" y="3376878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円弧 85"/>
          <p:cNvSpPr/>
          <p:nvPr/>
        </p:nvSpPr>
        <p:spPr>
          <a:xfrm rot="17411864">
            <a:off x="8713841" y="3318708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7" name="直線コネクタ 86"/>
          <p:cNvCxnSpPr/>
          <p:nvPr/>
        </p:nvCxnSpPr>
        <p:spPr>
          <a:xfrm flipH="1" flipV="1">
            <a:off x="5147508" y="2720826"/>
            <a:ext cx="366964" cy="87599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 flipH="1" flipV="1">
            <a:off x="4361707" y="4351701"/>
            <a:ext cx="366964" cy="87599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円弧 89"/>
          <p:cNvSpPr/>
          <p:nvPr/>
        </p:nvSpPr>
        <p:spPr>
          <a:xfrm rot="15569042">
            <a:off x="4412008" y="4875759"/>
            <a:ext cx="433752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円弧 91"/>
          <p:cNvSpPr/>
          <p:nvPr/>
        </p:nvSpPr>
        <p:spPr>
          <a:xfrm rot="15569042">
            <a:off x="5175628" y="3228663"/>
            <a:ext cx="480454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3" name="直線コネクタ 92"/>
          <p:cNvCxnSpPr/>
          <p:nvPr/>
        </p:nvCxnSpPr>
        <p:spPr>
          <a:xfrm flipH="1" flipV="1">
            <a:off x="752652" y="2659774"/>
            <a:ext cx="687837" cy="75312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円弧 94"/>
          <p:cNvSpPr/>
          <p:nvPr/>
        </p:nvSpPr>
        <p:spPr>
          <a:xfrm rot="12514408">
            <a:off x="1351688" y="2695208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6" name="直線矢印コネクタ 95"/>
          <p:cNvCxnSpPr/>
          <p:nvPr/>
        </p:nvCxnSpPr>
        <p:spPr>
          <a:xfrm flipH="1" flipV="1">
            <a:off x="3039415" y="2259716"/>
            <a:ext cx="309093" cy="3155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H="1">
            <a:off x="1602086" y="2288830"/>
            <a:ext cx="195749" cy="3841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flipV="1">
            <a:off x="2434907" y="3554569"/>
            <a:ext cx="527234" cy="32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 flipH="1" flipV="1">
            <a:off x="7174476" y="4276859"/>
            <a:ext cx="163695" cy="4193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flipH="1" flipV="1">
            <a:off x="5914860" y="3569916"/>
            <a:ext cx="406883" cy="1375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flipH="1">
            <a:off x="4904059" y="4214978"/>
            <a:ext cx="193184" cy="4499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 flipV="1">
            <a:off x="5729902" y="5363628"/>
            <a:ext cx="591841" cy="201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flipV="1">
            <a:off x="10869610" y="2628991"/>
            <a:ext cx="103137" cy="3687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 flipH="1" flipV="1">
            <a:off x="10102968" y="1487508"/>
            <a:ext cx="355754" cy="1996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H="1">
            <a:off x="8539314" y="1633355"/>
            <a:ext cx="373488" cy="2827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8407078" y="2800055"/>
            <a:ext cx="221767" cy="5234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flipV="1">
            <a:off x="9694856" y="3701183"/>
            <a:ext cx="521594" cy="170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103"/>
          <p:cNvSpPr txBox="1"/>
          <p:nvPr/>
        </p:nvSpPr>
        <p:spPr>
          <a:xfrm>
            <a:off x="11187172" y="326141"/>
            <a:ext cx="738664" cy="43867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そう思って外角を順に足して行くと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確かに３６０度と言う実感が湧いて来ます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85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129216" y="5990758"/>
            <a:ext cx="4198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一周ならいつでも合計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360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度！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10" name="円弧 9"/>
          <p:cNvSpPr/>
          <p:nvPr/>
        </p:nvSpPr>
        <p:spPr>
          <a:xfrm rot="12514408">
            <a:off x="2191067" y="959977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 rot="5941721">
            <a:off x="1200525" y="3168202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20875458">
            <a:off x="3489378" y="3254211"/>
            <a:ext cx="618979" cy="43275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 rot="3381361">
            <a:off x="8837423" y="3513022"/>
            <a:ext cx="281905" cy="418560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6464753">
            <a:off x="4546241" y="497124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13323815">
            <a:off x="9198305" y="1088264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弧 31"/>
          <p:cNvSpPr/>
          <p:nvPr/>
        </p:nvSpPr>
        <p:spPr>
          <a:xfrm rot="21395153">
            <a:off x="7122021" y="5048519"/>
            <a:ext cx="432301" cy="45076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476218">
            <a:off x="10434729" y="3317643"/>
            <a:ext cx="432301" cy="4795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11723464">
            <a:off x="5263589" y="336059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5569042">
            <a:off x="6591416" y="3621862"/>
            <a:ext cx="433752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8246156">
            <a:off x="8060031" y="201983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7411864">
            <a:off x="10738838" y="1865282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3889420" y="3412901"/>
            <a:ext cx="528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1944710" y="1300766"/>
            <a:ext cx="334851" cy="347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1171977" y="3412901"/>
            <a:ext cx="257580" cy="463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379594" y="5254579"/>
            <a:ext cx="515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6643355" y="3323530"/>
            <a:ext cx="246842" cy="630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4906851" y="3412901"/>
            <a:ext cx="592429" cy="180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520485" y="5254579"/>
            <a:ext cx="231820" cy="463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0586434" y="3593204"/>
            <a:ext cx="6980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10959921" y="1609859"/>
            <a:ext cx="128789" cy="513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9028090" y="1068946"/>
            <a:ext cx="489397" cy="231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7894749" y="2215166"/>
            <a:ext cx="432948" cy="3155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8925059" y="3593204"/>
            <a:ext cx="236864" cy="525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887276" y="622393"/>
            <a:ext cx="4077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速度ベクトルの偏角の変化は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1957595" y="1332442"/>
            <a:ext cx="309093" cy="3155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1254365" y="3383078"/>
            <a:ext cx="195749" cy="3841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1391104" y="3411287"/>
            <a:ext cx="527234" cy="32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 flipV="1">
            <a:off x="6710841" y="3517009"/>
            <a:ext cx="163695" cy="4193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 flipV="1">
            <a:off x="5090615" y="3466884"/>
            <a:ext cx="406883" cy="1375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5316186" y="3545279"/>
            <a:ext cx="193184" cy="4499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4738234" y="5244490"/>
            <a:ext cx="464831" cy="234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V="1">
            <a:off x="10946884" y="1753230"/>
            <a:ext cx="103137" cy="3687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H="1" flipV="1">
            <a:off x="9188566" y="1126899"/>
            <a:ext cx="355754" cy="1996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H="1">
            <a:off x="9183255" y="1272743"/>
            <a:ext cx="373488" cy="2827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8342683" y="2220500"/>
            <a:ext cx="167759" cy="4179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8870613" y="3592417"/>
            <a:ext cx="495830" cy="98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3900949" y="3413982"/>
            <a:ext cx="446071" cy="91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flipH="1" flipV="1">
            <a:off x="3578183" y="3107582"/>
            <a:ext cx="309093" cy="3155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flipH="1">
            <a:off x="2089340" y="1616985"/>
            <a:ext cx="195749" cy="3841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 flipV="1">
            <a:off x="7210965" y="4815629"/>
            <a:ext cx="163695" cy="4193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flipH="1" flipV="1">
            <a:off x="6466509" y="3825348"/>
            <a:ext cx="406883" cy="1375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H="1">
            <a:off x="4599561" y="5217385"/>
            <a:ext cx="147803" cy="3697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7338171" y="5251759"/>
            <a:ext cx="466425" cy="161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flipV="1">
            <a:off x="10584127" y="3206398"/>
            <a:ext cx="103137" cy="3687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 flipH="1" flipV="1">
            <a:off x="10603100" y="1923246"/>
            <a:ext cx="355754" cy="1996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 flipH="1">
            <a:off x="7970497" y="2185004"/>
            <a:ext cx="373488" cy="2827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8920090" y="3596398"/>
            <a:ext cx="176000" cy="3987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flipV="1">
            <a:off x="10594227" y="3592417"/>
            <a:ext cx="404225" cy="77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11187172" y="326141"/>
            <a:ext cx="738664" cy="615168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算数ではなく数学っぽく言うと速度ベクトルの偏角の変化は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一周でいつでも合計３６０度であると言うことになります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890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906073"/>
            <a:ext cx="721217" cy="1506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511380" y="1906073"/>
            <a:ext cx="1403799" cy="150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7083240" y="4526049"/>
            <a:ext cx="314300" cy="728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171977" cy="334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endCxn id="19" idx="2"/>
          </p:cNvCxnSpPr>
          <p:nvPr/>
        </p:nvCxnSpPr>
        <p:spPr>
          <a:xfrm flipH="1">
            <a:off x="8676704" y="1300767"/>
            <a:ext cx="853659" cy="7260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538693" y="2659487"/>
            <a:ext cx="386366" cy="933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287554" y="658581"/>
            <a:ext cx="3092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角が丸い「ｎ角形」でも</a:t>
            </a:r>
          </a:p>
        </p:txBody>
      </p:sp>
      <p:sp>
        <p:nvSpPr>
          <p:cNvPr id="6" name="円弧 5"/>
          <p:cNvSpPr/>
          <p:nvPr/>
        </p:nvSpPr>
        <p:spPr>
          <a:xfrm rot="18787712">
            <a:off x="2077157" y="1849177"/>
            <a:ext cx="546473" cy="564553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5036002" flipV="1">
            <a:off x="6214768" y="4390085"/>
            <a:ext cx="1358477" cy="403548"/>
          </a:xfrm>
          <a:prstGeom prst="arc">
            <a:avLst>
              <a:gd name="adj1" fmla="val 1583309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14187985">
            <a:off x="8472073" y="1950733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430333" y="5903776"/>
            <a:ext cx="3615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一周で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360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度は同じはず！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 flipH="1" flipV="1">
            <a:off x="3213279" y="2407933"/>
            <a:ext cx="283719" cy="3192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2292439" y="3523182"/>
            <a:ext cx="55379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H="1">
            <a:off x="1616296" y="2357200"/>
            <a:ext cx="196402" cy="3699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5760075" y="5360856"/>
            <a:ext cx="611747" cy="92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4907654" y="4131391"/>
            <a:ext cx="218138" cy="4379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 flipV="1">
            <a:off x="5937963" y="3593204"/>
            <a:ext cx="495035" cy="1519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7125460" y="4336161"/>
            <a:ext cx="199174" cy="4664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10792496" y="2672365"/>
            <a:ext cx="109084" cy="4777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9562947" y="3669185"/>
            <a:ext cx="48798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8471414" y="2754709"/>
            <a:ext cx="248568" cy="5187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>
            <a:off x="8719982" y="1564601"/>
            <a:ext cx="360609" cy="2965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H="1" flipV="1">
            <a:off x="10095622" y="1526916"/>
            <a:ext cx="437886" cy="2471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11187172" y="326141"/>
            <a:ext cx="738664" cy="63696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となるとこれは角が丸くても同じことが成り立っているはずで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一周での偏角の変化はやっぱり３６０度のはずです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671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906073"/>
            <a:ext cx="721217" cy="1506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511380" y="1906073"/>
            <a:ext cx="1403799" cy="150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7083240" y="4526049"/>
            <a:ext cx="314300" cy="728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171977" cy="334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endCxn id="19" idx="2"/>
          </p:cNvCxnSpPr>
          <p:nvPr/>
        </p:nvCxnSpPr>
        <p:spPr>
          <a:xfrm flipH="1">
            <a:off x="8676704" y="1300767"/>
            <a:ext cx="853659" cy="7260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538693" y="2659487"/>
            <a:ext cx="386366" cy="933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弧 5"/>
          <p:cNvSpPr/>
          <p:nvPr/>
        </p:nvSpPr>
        <p:spPr>
          <a:xfrm rot="18787712">
            <a:off x="2077157" y="1849177"/>
            <a:ext cx="546473" cy="564553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5036002" flipV="1">
            <a:off x="6214768" y="4390085"/>
            <a:ext cx="1358477" cy="403548"/>
          </a:xfrm>
          <a:prstGeom prst="arc">
            <a:avLst>
              <a:gd name="adj1" fmla="val 1583309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14187985">
            <a:off x="8472073" y="1950733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96237" y="659957"/>
            <a:ext cx="4365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ただし急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ハンドルにならないので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04574" y="5867400"/>
            <a:ext cx="349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偏角は滑らかに変化する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1954001" y="1931832"/>
            <a:ext cx="185069" cy="3374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1894952" y="1865084"/>
            <a:ext cx="303534" cy="1976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1889738" y="1850573"/>
            <a:ext cx="430951" cy="119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 flipV="1">
            <a:off x="1997230" y="1712890"/>
            <a:ext cx="435098" cy="1584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 flipV="1">
            <a:off x="2175220" y="1649867"/>
            <a:ext cx="339094" cy="2487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H="1" flipV="1">
            <a:off x="2350393" y="1649867"/>
            <a:ext cx="215139" cy="3005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H="1" flipV="1">
            <a:off x="6390473" y="3822879"/>
            <a:ext cx="383445" cy="1478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8470846" y="2520856"/>
            <a:ext cx="149870" cy="3262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>
            <a:off x="8360876" y="2314119"/>
            <a:ext cx="83712" cy="4903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8295599" y="2131453"/>
            <a:ext cx="238949" cy="3923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 flipV="1">
            <a:off x="6599242" y="3794707"/>
            <a:ext cx="245106" cy="2707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 flipV="1">
            <a:off x="6751642" y="3832000"/>
            <a:ext cx="180304" cy="34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 flipV="1">
            <a:off x="6863849" y="3891566"/>
            <a:ext cx="103621" cy="34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H="1">
            <a:off x="8360876" y="2011527"/>
            <a:ext cx="309388" cy="2373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11187172" y="326141"/>
            <a:ext cx="738664" cy="478752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ただし角が丸いと急ハンドルにはならないので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偏角は滑らかに変化しているはずで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079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906073"/>
            <a:ext cx="721217" cy="1506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511380" y="1906073"/>
            <a:ext cx="1403799" cy="150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7083240" y="4526049"/>
            <a:ext cx="314300" cy="728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171977" cy="334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endCxn id="19" idx="2"/>
          </p:cNvCxnSpPr>
          <p:nvPr/>
        </p:nvCxnSpPr>
        <p:spPr>
          <a:xfrm flipH="1">
            <a:off x="8676704" y="1300767"/>
            <a:ext cx="853659" cy="7260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538693" y="2659487"/>
            <a:ext cx="386366" cy="933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弧 5"/>
          <p:cNvSpPr/>
          <p:nvPr/>
        </p:nvSpPr>
        <p:spPr>
          <a:xfrm rot="18787712">
            <a:off x="2077157" y="1849177"/>
            <a:ext cx="546473" cy="564553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5036002" flipV="1">
            <a:off x="6214768" y="4390085"/>
            <a:ext cx="1358477" cy="403548"/>
          </a:xfrm>
          <a:prstGeom prst="arc">
            <a:avLst>
              <a:gd name="adj1" fmla="val 15833092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14187985">
            <a:off x="8472073" y="1950733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44722" y="706948"/>
            <a:ext cx="4448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速度ベクトルの偏角を微分すると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1954001" y="1931832"/>
            <a:ext cx="185069" cy="3374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1894952" y="1865084"/>
            <a:ext cx="303534" cy="1976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1889738" y="1850573"/>
            <a:ext cx="430951" cy="119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 flipV="1">
            <a:off x="1997230" y="1712890"/>
            <a:ext cx="435098" cy="1584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 flipV="1">
            <a:off x="2175220" y="1649867"/>
            <a:ext cx="339094" cy="2487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H="1" flipV="1">
            <a:off x="2350393" y="1649867"/>
            <a:ext cx="215139" cy="3005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H="1" flipV="1">
            <a:off x="6390473" y="3822879"/>
            <a:ext cx="383445" cy="1478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8470846" y="2520856"/>
            <a:ext cx="149870" cy="3262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>
            <a:off x="8360876" y="2314119"/>
            <a:ext cx="83712" cy="4903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8295599" y="2131453"/>
            <a:ext cx="238949" cy="3923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 flipV="1">
            <a:off x="6599242" y="3794707"/>
            <a:ext cx="245106" cy="2707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 flipV="1">
            <a:off x="6751642" y="3832000"/>
            <a:ext cx="180304" cy="34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 flipV="1">
            <a:off x="6863849" y="3891566"/>
            <a:ext cx="103621" cy="3477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H="1">
            <a:off x="8360876" y="2011527"/>
            <a:ext cx="309388" cy="2373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円弧 21"/>
          <p:cNvSpPr/>
          <p:nvPr/>
        </p:nvSpPr>
        <p:spPr>
          <a:xfrm rot="15851053">
            <a:off x="1681784" y="1427079"/>
            <a:ext cx="914400" cy="914400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弧 38"/>
          <p:cNvSpPr/>
          <p:nvPr/>
        </p:nvSpPr>
        <p:spPr>
          <a:xfrm rot="21065128">
            <a:off x="6234907" y="3612134"/>
            <a:ext cx="914400" cy="914400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弧 39"/>
          <p:cNvSpPr/>
          <p:nvPr/>
        </p:nvSpPr>
        <p:spPr>
          <a:xfrm rot="13132909">
            <a:off x="8022634" y="2107502"/>
            <a:ext cx="896425" cy="865472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804513" y="5841105"/>
            <a:ext cx="4666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瞬間の外角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曲率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が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測れるはず！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1674550" y="1906072"/>
            <a:ext cx="15435" cy="18611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6447402" y="3611239"/>
            <a:ext cx="184005" cy="2958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8186061" y="2859109"/>
            <a:ext cx="152013" cy="9015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11176337" y="289399"/>
            <a:ext cx="1015663" cy="53197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すると偏角を時間の関数と思えば微分できるはずで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瞬間の外角みたいなものが考えられる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これが曲線の曲率と言うわけです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62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5537916" y="2640169"/>
            <a:ext cx="4958367" cy="17515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曲線コネクタ 3"/>
          <p:cNvCxnSpPr/>
          <p:nvPr/>
        </p:nvCxnSpPr>
        <p:spPr>
          <a:xfrm>
            <a:off x="1287888" y="2421228"/>
            <a:ext cx="2936383" cy="2189408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 flipV="1">
            <a:off x="9887220" y="2767346"/>
            <a:ext cx="420109" cy="4008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 flipV="1">
            <a:off x="10305320" y="2946916"/>
            <a:ext cx="194130" cy="5069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 flipV="1">
            <a:off x="9477784" y="2633727"/>
            <a:ext cx="473831" cy="3445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 flipV="1">
            <a:off x="2443766" y="2747493"/>
            <a:ext cx="238262" cy="4936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1310425" y="2296731"/>
            <a:ext cx="613897" cy="2489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 flipV="1">
            <a:off x="1946858" y="2440546"/>
            <a:ext cx="463639" cy="3992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9070792" y="2558065"/>
            <a:ext cx="503579" cy="2752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8643325" y="2558065"/>
            <a:ext cx="517853" cy="1829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8181298" y="2572555"/>
            <a:ext cx="529109" cy="922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2811356" y="4140557"/>
            <a:ext cx="606383" cy="2511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H="1" flipV="1">
            <a:off x="2620857" y="3661893"/>
            <a:ext cx="380998" cy="4464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2761449" y="3020096"/>
            <a:ext cx="22535" cy="5366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897597" y="645881"/>
            <a:ext cx="5812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それはまっすぐな所が無い曲線でも同じこと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903911" y="5815347"/>
            <a:ext cx="439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平面曲線の曲率が定義できる！</a:t>
            </a:r>
          </a:p>
        </p:txBody>
      </p:sp>
      <p:sp>
        <p:nvSpPr>
          <p:cNvPr id="45" name="円弧 44"/>
          <p:cNvSpPr/>
          <p:nvPr/>
        </p:nvSpPr>
        <p:spPr>
          <a:xfrm rot="11702087">
            <a:off x="2338139" y="3423381"/>
            <a:ext cx="1552815" cy="1168533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弧 45"/>
          <p:cNvSpPr/>
          <p:nvPr/>
        </p:nvSpPr>
        <p:spPr>
          <a:xfrm rot="253746">
            <a:off x="7572514" y="2285721"/>
            <a:ext cx="3203085" cy="1738647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弧 46"/>
          <p:cNvSpPr/>
          <p:nvPr/>
        </p:nvSpPr>
        <p:spPr>
          <a:xfrm rot="859228">
            <a:off x="52914" y="1957661"/>
            <a:ext cx="3203085" cy="1738647"/>
          </a:xfrm>
          <a:prstGeom prst="arc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矢印コネクタ 48"/>
          <p:cNvCxnSpPr/>
          <p:nvPr/>
        </p:nvCxnSpPr>
        <p:spPr>
          <a:xfrm flipH="1">
            <a:off x="9070792" y="2282510"/>
            <a:ext cx="170612" cy="1422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H="1" flipV="1">
            <a:off x="1520002" y="1908503"/>
            <a:ext cx="346181" cy="6826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2359192" y="3581896"/>
            <a:ext cx="70740" cy="22979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0910173" y="326141"/>
            <a:ext cx="1015663" cy="48067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こうなると多角形とかどうでもよくて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まっすぐな所が無い曲線でも同じように考えて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瞬間の外角で曲率が考えられるわけです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445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923503" y="2962141"/>
            <a:ext cx="6490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速度ベクトル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の偏角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は１階微分で表されるので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曲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率は２階微分で表せるはず！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910173" y="326141"/>
            <a:ext cx="1015663" cy="57300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ただ速度ベクトルはそもそも１階微分なので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もう一度微分できるように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曲線はＣ２級くらい最初から仮定しておこうと思います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622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/>
          <p:cNvSpPr/>
          <p:nvPr/>
        </p:nvSpPr>
        <p:spPr>
          <a:xfrm rot="20122728">
            <a:off x="-183474" y="2384704"/>
            <a:ext cx="9926221" cy="273758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20122728">
            <a:off x="793174" y="4262872"/>
            <a:ext cx="9926221" cy="273758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9326484">
            <a:off x="1415798" y="1758018"/>
            <a:ext cx="6458772" cy="273758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 rot="9326484">
            <a:off x="439148" y="-120151"/>
            <a:ext cx="6458772" cy="273758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>
            <a:off x="9285667" y="1687132"/>
            <a:ext cx="965916" cy="1867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736551" y="2600854"/>
            <a:ext cx="965916" cy="1867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弧 27"/>
          <p:cNvSpPr/>
          <p:nvPr/>
        </p:nvSpPr>
        <p:spPr>
          <a:xfrm rot="8243315">
            <a:off x="2878475" y="2669612"/>
            <a:ext cx="2866262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 rot="6984783">
            <a:off x="2173843" y="1862403"/>
            <a:ext cx="3992548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/>
          <p:cNvCxnSpPr>
            <a:stCxn id="29" idx="0"/>
            <a:endCxn id="28" idx="0"/>
          </p:cNvCxnSpPr>
          <p:nvPr/>
        </p:nvCxnSpPr>
        <p:spPr>
          <a:xfrm>
            <a:off x="4579590" y="2522983"/>
            <a:ext cx="41551" cy="940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18477759">
            <a:off x="5242335" y="2467499"/>
            <a:ext cx="3333968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13114364">
            <a:off x="7763471" y="1607006"/>
            <a:ext cx="154844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18477759">
            <a:off x="6221084" y="2913876"/>
            <a:ext cx="2471603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138455">
            <a:off x="5818523" y="2624241"/>
            <a:ext cx="1335083" cy="50814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802267" y="404647"/>
            <a:ext cx="5221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それでは曲面上のｎ角形や曲線では？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11606" y="5511521"/>
            <a:ext cx="219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一周で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360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度？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910173" y="326141"/>
            <a:ext cx="1015663" cy="55249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これで終わればよいのですが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数学と言うのは何でも一般化したがる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同じことを今度は曲面の上で考えようと言うわけです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965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53048" y="3090929"/>
            <a:ext cx="6697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講義ノート第０回が未読の人は、本題に入る前に、</a:t>
            </a:r>
          </a:p>
          <a:p>
            <a:r>
              <a:rPr lang="ja-JP" altLang="en-US" sz="2400" dirty="0">
                <a:solidFill>
                  <a:srgbClr val="FF0000"/>
                </a:solidFill>
              </a:rPr>
              <a:t>まずそちらに一通り目を通しておいて下さい。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047548" y="326141"/>
            <a:ext cx="1015663" cy="44701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ホームページの方に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講義の進め方をアップしておきましたので、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先に目を通しておいて下さい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207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3361386" y="1184856"/>
            <a:ext cx="4353059" cy="42629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弧 2"/>
          <p:cNvSpPr/>
          <p:nvPr/>
        </p:nvSpPr>
        <p:spPr>
          <a:xfrm rot="10800000" flipH="1">
            <a:off x="3367822" y="2383126"/>
            <a:ext cx="4353061" cy="200803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弧 3"/>
          <p:cNvSpPr/>
          <p:nvPr/>
        </p:nvSpPr>
        <p:spPr>
          <a:xfrm rot="10800000">
            <a:off x="3895575" y="1046113"/>
            <a:ext cx="3254893" cy="1719464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弧 4"/>
          <p:cNvSpPr/>
          <p:nvPr/>
        </p:nvSpPr>
        <p:spPr>
          <a:xfrm>
            <a:off x="3393589" y="2086919"/>
            <a:ext cx="4333729" cy="278666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弧 5"/>
          <p:cNvSpPr/>
          <p:nvPr/>
        </p:nvSpPr>
        <p:spPr>
          <a:xfrm rot="10800000">
            <a:off x="3369434" y="2548942"/>
            <a:ext cx="4353060" cy="183953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円弧 6"/>
          <p:cNvSpPr/>
          <p:nvPr/>
        </p:nvSpPr>
        <p:spPr>
          <a:xfrm flipH="1">
            <a:off x="3383920" y="2086919"/>
            <a:ext cx="4353061" cy="278666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10800000" flipH="1">
            <a:off x="3758852" y="1301752"/>
            <a:ext cx="3528340" cy="147075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23504" y="5975797"/>
            <a:ext cx="5318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大円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中心を通る切り口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＝直線測地線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60867" y="402204"/>
            <a:ext cx="292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球面上で考えると・・・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1925" y="1632181"/>
            <a:ext cx="1871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大円＝近道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60867" y="2310412"/>
            <a:ext cx="34269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56306" y="2337981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7332" y="2925477"/>
            <a:ext cx="1966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小円＝遠回り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72420" y="4460896"/>
            <a:ext cx="1701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赤道も大円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87585" y="6012025"/>
            <a:ext cx="86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＝＝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802178" y="326141"/>
            <a:ext cx="2123658" cy="46496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例えば球面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その上に直線は引けませんが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直線に相当する近道（測地線と言うのですが）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これは中心を通る切り口で大円と言います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中心を通らない小円は遠回り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地理で習ったんじゃないでしょうか？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南米へ向かう最短ルートは？とか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40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3361386" y="1184856"/>
            <a:ext cx="4353059" cy="42629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弧 2"/>
          <p:cNvSpPr/>
          <p:nvPr/>
        </p:nvSpPr>
        <p:spPr>
          <a:xfrm rot="10800000" flipH="1">
            <a:off x="3367822" y="2383126"/>
            <a:ext cx="4353061" cy="2008032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弧 3"/>
          <p:cNvSpPr/>
          <p:nvPr/>
        </p:nvSpPr>
        <p:spPr>
          <a:xfrm rot="16200000">
            <a:off x="3333213" y="1903657"/>
            <a:ext cx="4262910" cy="282530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弧 4"/>
          <p:cNvSpPr/>
          <p:nvPr/>
        </p:nvSpPr>
        <p:spPr>
          <a:xfrm rot="5400000">
            <a:off x="3460389" y="1922976"/>
            <a:ext cx="4262910" cy="278666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弧 5"/>
          <p:cNvSpPr/>
          <p:nvPr/>
        </p:nvSpPr>
        <p:spPr>
          <a:xfrm rot="10800000">
            <a:off x="3369434" y="2548942"/>
            <a:ext cx="4353060" cy="1839533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rot="5400000" flipH="1">
            <a:off x="3415314" y="1968051"/>
            <a:ext cx="4353061" cy="278666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16200000" flipH="1">
            <a:off x="3288136" y="1858581"/>
            <a:ext cx="4353061" cy="2825306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76264" y="5988676"/>
            <a:ext cx="178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球面三角形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60867" y="402204"/>
            <a:ext cx="292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大円の弧を辺とする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33174" y="326141"/>
            <a:ext cx="1292662" cy="43803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と言うわけで球面上の多角形とは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大円の弧で囲まれた図形のことを言います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これは球面三角形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中央の上の部分を見て下さい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40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3361386" y="1184856"/>
            <a:ext cx="4353059" cy="42629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弧 2"/>
          <p:cNvSpPr/>
          <p:nvPr/>
        </p:nvSpPr>
        <p:spPr>
          <a:xfrm rot="10800000" flipH="1">
            <a:off x="3367822" y="2383126"/>
            <a:ext cx="4353061" cy="2008032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弧 3"/>
          <p:cNvSpPr/>
          <p:nvPr/>
        </p:nvSpPr>
        <p:spPr>
          <a:xfrm rot="16200000">
            <a:off x="3333213" y="1903657"/>
            <a:ext cx="4262910" cy="282530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弧 4"/>
          <p:cNvSpPr/>
          <p:nvPr/>
        </p:nvSpPr>
        <p:spPr>
          <a:xfrm rot="5400000">
            <a:off x="3460389" y="1922976"/>
            <a:ext cx="4262910" cy="278666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弧 5"/>
          <p:cNvSpPr/>
          <p:nvPr/>
        </p:nvSpPr>
        <p:spPr>
          <a:xfrm rot="10800000">
            <a:off x="3369434" y="2548942"/>
            <a:ext cx="4353060" cy="1839533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rot="5400000" flipH="1">
            <a:off x="3415314" y="1968051"/>
            <a:ext cx="4353061" cy="2786665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16200000" flipH="1">
            <a:off x="3288136" y="1858581"/>
            <a:ext cx="4353061" cy="2825306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66707" y="5985684"/>
            <a:ext cx="4189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一周しても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360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度に届かない！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6991612" y="2407272"/>
            <a:ext cx="115911" cy="4309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3908730" y="2458793"/>
            <a:ext cx="70033" cy="5725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5159866" y="4554292"/>
            <a:ext cx="609600" cy="50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弧 18"/>
          <p:cNvSpPr/>
          <p:nvPr/>
        </p:nvSpPr>
        <p:spPr>
          <a:xfrm>
            <a:off x="6686553" y="3747615"/>
            <a:ext cx="528034" cy="5776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4237803">
            <a:off x="4004764" y="4099641"/>
            <a:ext cx="528034" cy="57766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弧 20"/>
          <p:cNvSpPr/>
          <p:nvPr/>
        </p:nvSpPr>
        <p:spPr>
          <a:xfrm rot="11742182">
            <a:off x="4490642" y="1458404"/>
            <a:ext cx="375161" cy="12902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28833" y="313052"/>
            <a:ext cx="1578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どう見ても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910173" y="326141"/>
            <a:ext cx="1015663" cy="48340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この周りを左回りに一周しても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どうみても進行方向は３６０度も変化してない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図の左上はちょっと切れてますがそれでもです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879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35628" y="2923504"/>
            <a:ext cx="556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平行線の同位角を用いた証明ができない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そもそも平行線は引けるのか？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3174" y="326141"/>
            <a:ext cx="1292662" cy="45999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まあそもそも球面上では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平行線の同位角を使った証明はできませんし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そもそも平行線はひけるのか？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と言う問題もあります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32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 flipV="1">
            <a:off x="4473261" y="3758484"/>
            <a:ext cx="2962141" cy="1287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520484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928204" y="363828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28569" y="837127"/>
            <a:ext cx="1945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平行線とは？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6499" y="5566807"/>
            <a:ext cx="4190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左右どちらでも交わらないもの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89567" y="3186587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↓この赤い点を通ること！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82625" y="4547229"/>
            <a:ext cx="2794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直線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または測地線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482625" y="3555919"/>
            <a:ext cx="2910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直線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または測地線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  <a:endParaRPr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356176" y="326141"/>
            <a:ext cx="1569660" cy="48003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ここで平行線とは何かと言うと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直線または測地線に対して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その外にある一点（図の赤い点のことですが）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これを通って左右どちらでも交わらないような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直線または測地線のこととします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23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 flipV="1">
            <a:off x="4473261" y="3758484"/>
            <a:ext cx="2962141" cy="1287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520484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928204" y="363828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58617" y="824248"/>
            <a:ext cx="368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平行線は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何本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引けるか？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24801" y="5484446"/>
            <a:ext cx="949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？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本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89567" y="3186587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↓この赤い点を通ること！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79177" y="326141"/>
            <a:ext cx="1846659" cy="47811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これが引けると言うのは実は証明できない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と言うことが大昔から知られていて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皆さんも多分ご存知のユークリッドの原本でも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第５公準として始めからこれを仮定している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いわゆる平行線の公理です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では可能性として何本引けそうなのか？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81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811369" y="4765183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V="1">
            <a:off x="4473261" y="3758484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V="1">
            <a:off x="8229598" y="3771363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8229596" y="3516953"/>
            <a:ext cx="2962143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8229596" y="3491195"/>
            <a:ext cx="2962141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8229599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520484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47741" y="360823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28204" y="363828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35170" y="3657201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35273" y="811369"/>
            <a:ext cx="256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可能性は３通り！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33980" y="5494383"/>
            <a:ext cx="714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０本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24802" y="5484446"/>
            <a:ext cx="78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１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本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457550" y="5484446"/>
            <a:ext cx="92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∞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本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8229594" y="3699974"/>
            <a:ext cx="2932463" cy="1313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8274114" y="3722320"/>
            <a:ext cx="2902783" cy="148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8252132" y="3713918"/>
            <a:ext cx="2917067" cy="1020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8229596" y="3737269"/>
            <a:ext cx="2962141" cy="77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8229596" y="3631843"/>
            <a:ext cx="2962141" cy="2522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1162057" y="338163"/>
            <a:ext cx="1015663" cy="607954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と言うとこれは０、１、無限大の三択なんです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０、１はよいとしてなんでいきなり無限大なのかと言うと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（図では８本しか引いてませんが）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518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811369" y="4765183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V="1">
            <a:off x="4473261" y="3758484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V="1">
            <a:off x="8229598" y="3771363"/>
            <a:ext cx="2962141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8229596" y="3516953"/>
            <a:ext cx="2962143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8229596" y="3491195"/>
            <a:ext cx="2962141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8229599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520484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47741" y="360823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28204" y="363828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35170" y="3657201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31674" y="811369"/>
            <a:ext cx="880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（∵）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42119" y="5456734"/>
            <a:ext cx="2498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そもそも引けない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44424" y="5456734"/>
            <a:ext cx="1854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世間の常識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07627" y="5484446"/>
            <a:ext cx="3902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もし２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本引けたら、</a:t>
            </a:r>
            <a:endParaRPr kumimoji="1"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その間にいくらでも引ける！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8229594" y="3657201"/>
            <a:ext cx="2962143" cy="2154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229596" y="3608230"/>
            <a:ext cx="2962141" cy="26441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1439056" y="338163"/>
            <a:ext cx="738664" cy="326467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もし２本引けたら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その間に無限本引けるからです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8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811369" y="4765183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V="1">
            <a:off x="4473261" y="3758484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V="1">
            <a:off x="8229598" y="3771363"/>
            <a:ext cx="2962141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8229596" y="3516953"/>
            <a:ext cx="2962143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8229596" y="3491195"/>
            <a:ext cx="2962141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8229599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520484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47741" y="360823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28204" y="363828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35170" y="3657201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8229594" y="3657201"/>
            <a:ext cx="2962143" cy="2154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229596" y="3608230"/>
            <a:ext cx="2962141" cy="26441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593205" y="713217"/>
            <a:ext cx="4816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遥か遠く無限遠の彼方を眺めると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…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638702" y="314482"/>
            <a:ext cx="1569660" cy="278217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それぞれの可能性について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それでは遥か彼方の方は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どうなっているか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と言うことについて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ちょっと考えてみると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66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811369" y="4765183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V="1">
            <a:off x="4473261" y="3758484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V="1">
            <a:off x="8229598" y="3771363"/>
            <a:ext cx="2962141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8229596" y="3516953"/>
            <a:ext cx="2962143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8229596" y="3491195"/>
            <a:ext cx="2962141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8229599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520484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47741" y="360823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28204" y="363828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35170" y="3657201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8229594" y="3657201"/>
            <a:ext cx="2962143" cy="2154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229596" y="3608230"/>
            <a:ext cx="2962141" cy="26441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593205" y="713217"/>
            <a:ext cx="4816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遥か遠く無限遠の彼方を眺めると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…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95098" y="3236508"/>
            <a:ext cx="3582470" cy="20695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331061" y="338163"/>
            <a:ext cx="1846659" cy="253050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０本の場合は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どんなに離れて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行こうとしても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どこかで出会ってしまう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世界はそんなに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広くないわけです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1949054" y="1376281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78015" y="5488738"/>
            <a:ext cx="2028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世界は先細り</a:t>
            </a:r>
          </a:p>
        </p:txBody>
      </p:sp>
    </p:spTree>
    <p:extLst>
      <p:ext uri="{BB962C8B-B14F-4D97-AF65-F5344CB8AC3E}">
        <p14:creationId xmlns:p14="http://schemas.microsoft.com/office/powerpoint/2010/main" val="335287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53048" y="3090929"/>
            <a:ext cx="6207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初回なので、とりあえず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この講義で考えたいことを簡単にご紹介します。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910173" y="326141"/>
            <a:ext cx="1015663" cy="47843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初回なのでとりあえず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この講義でどんなことを考えたいのかについて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簡単にお話しておこうと思います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0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811369" y="4765183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V="1">
            <a:off x="4473261" y="3758484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V="1">
            <a:off x="8229598" y="3771363"/>
            <a:ext cx="2962141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8229596" y="3516953"/>
            <a:ext cx="2962143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8229596" y="3491195"/>
            <a:ext cx="2962141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8229599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520484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47741" y="360823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28204" y="363828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35170" y="3657201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78015" y="5488738"/>
            <a:ext cx="2028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世界は先細り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49948" y="5456732"/>
            <a:ext cx="2131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世界は平らに</a:t>
            </a:r>
            <a:endParaRPr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広がっている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8229594" y="3657201"/>
            <a:ext cx="2962143" cy="2154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229596" y="3608230"/>
            <a:ext cx="2962141" cy="26441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593205" y="713217"/>
            <a:ext cx="4816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遥か遠く無限遠の彼方を眺めると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…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250028" y="2627290"/>
            <a:ext cx="3593206" cy="26530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95098" y="3236508"/>
            <a:ext cx="3582470" cy="20695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885058" y="338163"/>
            <a:ext cx="1292662" cy="25689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一方１本の場合は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一定の距離を保ったまま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どこまでも進んで行ける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程度には世界は広い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下矢印 28"/>
          <p:cNvSpPr/>
          <p:nvPr/>
        </p:nvSpPr>
        <p:spPr>
          <a:xfrm>
            <a:off x="5804315" y="144659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62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811369" y="4765183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V="1">
            <a:off x="4473261" y="3758484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V="1">
            <a:off x="8229598" y="3771363"/>
            <a:ext cx="2962141" cy="12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8229596" y="3516953"/>
            <a:ext cx="2962143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8229596" y="3491195"/>
            <a:ext cx="2962141" cy="534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8229599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520484" y="4778062"/>
            <a:ext cx="2962141" cy="12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47741" y="360823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28204" y="363828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35170" y="3657201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78015" y="5488738"/>
            <a:ext cx="2028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世界は先細り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49948" y="5456732"/>
            <a:ext cx="2131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世界は平らに</a:t>
            </a:r>
            <a:endParaRPr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広がっている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457562" y="5456733"/>
            <a:ext cx="2888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世界は思った以上に</a:t>
            </a:r>
            <a:endParaRPr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広がっている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！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8229594" y="3657201"/>
            <a:ext cx="2962143" cy="2154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229596" y="3608230"/>
            <a:ext cx="2962141" cy="26441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593205" y="713217"/>
            <a:ext cx="4816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遥か遠く無限遠の彼方を眺めると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…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250028" y="2627290"/>
            <a:ext cx="3593206" cy="26530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95098" y="3236508"/>
            <a:ext cx="3582470" cy="20695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8011571" y="2217986"/>
            <a:ext cx="3634479" cy="907459"/>
          </a:xfrm>
          <a:custGeom>
            <a:avLst/>
            <a:gdLst>
              <a:gd name="connsiteX0" fmla="*/ 0 w 3142445"/>
              <a:gd name="connsiteY0" fmla="*/ 0 h 528087"/>
              <a:gd name="connsiteX1" fmla="*/ 1468192 w 3142445"/>
              <a:gd name="connsiteY1" fmla="*/ 528034 h 528087"/>
              <a:gd name="connsiteX2" fmla="*/ 3142445 w 3142445"/>
              <a:gd name="connsiteY2" fmla="*/ 25758 h 52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2445" h="528087">
                <a:moveTo>
                  <a:pt x="0" y="0"/>
                </a:moveTo>
                <a:cubicBezTo>
                  <a:pt x="472225" y="261870"/>
                  <a:pt x="944451" y="523741"/>
                  <a:pt x="1468192" y="528034"/>
                </a:cubicBezTo>
                <a:cubicBezTo>
                  <a:pt x="1991933" y="532327"/>
                  <a:pt x="2567189" y="279042"/>
                  <a:pt x="3142445" y="25758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11423532" y="2253803"/>
            <a:ext cx="231848" cy="3422961"/>
          </a:xfrm>
          <a:custGeom>
            <a:avLst/>
            <a:gdLst>
              <a:gd name="connsiteX0" fmla="*/ 218970 w 231849"/>
              <a:gd name="connsiteY0" fmla="*/ 0 h 3052293"/>
              <a:gd name="connsiteX1" fmla="*/ 30 w 231849"/>
              <a:gd name="connsiteY1" fmla="*/ 1519707 h 3052293"/>
              <a:gd name="connsiteX2" fmla="*/ 231849 w 231849"/>
              <a:gd name="connsiteY2" fmla="*/ 3052293 h 3052293"/>
              <a:gd name="connsiteX3" fmla="*/ 231849 w 231849"/>
              <a:gd name="connsiteY3" fmla="*/ 3052293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849" h="3052293">
                <a:moveTo>
                  <a:pt x="218970" y="0"/>
                </a:moveTo>
                <a:cubicBezTo>
                  <a:pt x="108427" y="505496"/>
                  <a:pt x="-2116" y="1010992"/>
                  <a:pt x="30" y="1519707"/>
                </a:cubicBezTo>
                <a:cubicBezTo>
                  <a:pt x="2176" y="2028422"/>
                  <a:pt x="231849" y="3052293"/>
                  <a:pt x="231849" y="3052293"/>
                </a:cubicBezTo>
                <a:lnTo>
                  <a:pt x="231849" y="3052293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 flipH="1">
            <a:off x="8011571" y="2217986"/>
            <a:ext cx="142190" cy="3422960"/>
          </a:xfrm>
          <a:custGeom>
            <a:avLst/>
            <a:gdLst>
              <a:gd name="connsiteX0" fmla="*/ 218970 w 231849"/>
              <a:gd name="connsiteY0" fmla="*/ 0 h 3052293"/>
              <a:gd name="connsiteX1" fmla="*/ 30 w 231849"/>
              <a:gd name="connsiteY1" fmla="*/ 1519707 h 3052293"/>
              <a:gd name="connsiteX2" fmla="*/ 231849 w 231849"/>
              <a:gd name="connsiteY2" fmla="*/ 3052293 h 3052293"/>
              <a:gd name="connsiteX3" fmla="*/ 231849 w 231849"/>
              <a:gd name="connsiteY3" fmla="*/ 3052293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849" h="3052293">
                <a:moveTo>
                  <a:pt x="218970" y="0"/>
                </a:moveTo>
                <a:cubicBezTo>
                  <a:pt x="108427" y="505496"/>
                  <a:pt x="-2116" y="1010992"/>
                  <a:pt x="30" y="1519707"/>
                </a:cubicBezTo>
                <a:cubicBezTo>
                  <a:pt x="2176" y="2028422"/>
                  <a:pt x="231849" y="3052293"/>
                  <a:pt x="231849" y="3052293"/>
                </a:cubicBezTo>
                <a:lnTo>
                  <a:pt x="231849" y="3052293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 rot="10800000">
            <a:off x="7993286" y="4915749"/>
            <a:ext cx="3662093" cy="761014"/>
          </a:xfrm>
          <a:custGeom>
            <a:avLst/>
            <a:gdLst>
              <a:gd name="connsiteX0" fmla="*/ 0 w 3142445"/>
              <a:gd name="connsiteY0" fmla="*/ 0 h 528087"/>
              <a:gd name="connsiteX1" fmla="*/ 1468192 w 3142445"/>
              <a:gd name="connsiteY1" fmla="*/ 528034 h 528087"/>
              <a:gd name="connsiteX2" fmla="*/ 3142445 w 3142445"/>
              <a:gd name="connsiteY2" fmla="*/ 25758 h 52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2445" h="528087">
                <a:moveTo>
                  <a:pt x="0" y="0"/>
                </a:moveTo>
                <a:cubicBezTo>
                  <a:pt x="472225" y="261870"/>
                  <a:pt x="944451" y="523741"/>
                  <a:pt x="1468192" y="528034"/>
                </a:cubicBezTo>
                <a:cubicBezTo>
                  <a:pt x="1991933" y="532327"/>
                  <a:pt x="2567189" y="279042"/>
                  <a:pt x="3142445" y="25758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500064" y="338163"/>
            <a:ext cx="2677656" cy="25930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ところが無限本の場合は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てんでばらばらの方向に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進んでいっても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皆会うことが無い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想像以上に遠方の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広がりは大きくて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一度離れると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二度と会うことは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無いような世界です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9015432" y="1525973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62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4741800" y="5565273"/>
            <a:ext cx="2539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平面</a:t>
            </a:r>
            <a:endParaRPr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ユークリッド幾何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48491" y="816743"/>
            <a:ext cx="512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世界の曲がり具合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曲面の曲率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は？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250028" y="2627290"/>
            <a:ext cx="3593206" cy="26530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95098" y="3236508"/>
            <a:ext cx="3582470" cy="20695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8011571" y="2217986"/>
            <a:ext cx="3634479" cy="907459"/>
          </a:xfrm>
          <a:custGeom>
            <a:avLst/>
            <a:gdLst>
              <a:gd name="connsiteX0" fmla="*/ 0 w 3142445"/>
              <a:gd name="connsiteY0" fmla="*/ 0 h 528087"/>
              <a:gd name="connsiteX1" fmla="*/ 1468192 w 3142445"/>
              <a:gd name="connsiteY1" fmla="*/ 528034 h 528087"/>
              <a:gd name="connsiteX2" fmla="*/ 3142445 w 3142445"/>
              <a:gd name="connsiteY2" fmla="*/ 25758 h 52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2445" h="528087">
                <a:moveTo>
                  <a:pt x="0" y="0"/>
                </a:moveTo>
                <a:cubicBezTo>
                  <a:pt x="472225" y="261870"/>
                  <a:pt x="944451" y="523741"/>
                  <a:pt x="1468192" y="528034"/>
                </a:cubicBezTo>
                <a:cubicBezTo>
                  <a:pt x="1991933" y="532327"/>
                  <a:pt x="2567189" y="279042"/>
                  <a:pt x="3142445" y="25758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11423532" y="2253803"/>
            <a:ext cx="231848" cy="3422961"/>
          </a:xfrm>
          <a:custGeom>
            <a:avLst/>
            <a:gdLst>
              <a:gd name="connsiteX0" fmla="*/ 218970 w 231849"/>
              <a:gd name="connsiteY0" fmla="*/ 0 h 3052293"/>
              <a:gd name="connsiteX1" fmla="*/ 30 w 231849"/>
              <a:gd name="connsiteY1" fmla="*/ 1519707 h 3052293"/>
              <a:gd name="connsiteX2" fmla="*/ 231849 w 231849"/>
              <a:gd name="connsiteY2" fmla="*/ 3052293 h 3052293"/>
              <a:gd name="connsiteX3" fmla="*/ 231849 w 231849"/>
              <a:gd name="connsiteY3" fmla="*/ 3052293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849" h="3052293">
                <a:moveTo>
                  <a:pt x="218970" y="0"/>
                </a:moveTo>
                <a:cubicBezTo>
                  <a:pt x="108427" y="505496"/>
                  <a:pt x="-2116" y="1010992"/>
                  <a:pt x="30" y="1519707"/>
                </a:cubicBezTo>
                <a:cubicBezTo>
                  <a:pt x="2176" y="2028422"/>
                  <a:pt x="231849" y="3052293"/>
                  <a:pt x="231849" y="3052293"/>
                </a:cubicBezTo>
                <a:lnTo>
                  <a:pt x="231849" y="3052293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 flipH="1">
            <a:off x="8011571" y="2217986"/>
            <a:ext cx="142190" cy="3422960"/>
          </a:xfrm>
          <a:custGeom>
            <a:avLst/>
            <a:gdLst>
              <a:gd name="connsiteX0" fmla="*/ 218970 w 231849"/>
              <a:gd name="connsiteY0" fmla="*/ 0 h 3052293"/>
              <a:gd name="connsiteX1" fmla="*/ 30 w 231849"/>
              <a:gd name="connsiteY1" fmla="*/ 1519707 h 3052293"/>
              <a:gd name="connsiteX2" fmla="*/ 231849 w 231849"/>
              <a:gd name="connsiteY2" fmla="*/ 3052293 h 3052293"/>
              <a:gd name="connsiteX3" fmla="*/ 231849 w 231849"/>
              <a:gd name="connsiteY3" fmla="*/ 3052293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849" h="3052293">
                <a:moveTo>
                  <a:pt x="218970" y="0"/>
                </a:moveTo>
                <a:cubicBezTo>
                  <a:pt x="108427" y="505496"/>
                  <a:pt x="-2116" y="1010992"/>
                  <a:pt x="30" y="1519707"/>
                </a:cubicBezTo>
                <a:cubicBezTo>
                  <a:pt x="2176" y="2028422"/>
                  <a:pt x="231849" y="3052293"/>
                  <a:pt x="231849" y="3052293"/>
                </a:cubicBezTo>
                <a:lnTo>
                  <a:pt x="231849" y="3052293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 rot="10800000">
            <a:off x="7993286" y="4915749"/>
            <a:ext cx="3662093" cy="761014"/>
          </a:xfrm>
          <a:custGeom>
            <a:avLst/>
            <a:gdLst>
              <a:gd name="connsiteX0" fmla="*/ 0 w 3142445"/>
              <a:gd name="connsiteY0" fmla="*/ 0 h 528087"/>
              <a:gd name="connsiteX1" fmla="*/ 1468192 w 3142445"/>
              <a:gd name="connsiteY1" fmla="*/ 528034 h 528087"/>
              <a:gd name="connsiteX2" fmla="*/ 3142445 w 3142445"/>
              <a:gd name="connsiteY2" fmla="*/ 25758 h 52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2445" h="528087">
                <a:moveTo>
                  <a:pt x="0" y="0"/>
                </a:moveTo>
                <a:cubicBezTo>
                  <a:pt x="472225" y="261870"/>
                  <a:pt x="944451" y="523741"/>
                  <a:pt x="1468192" y="528034"/>
                </a:cubicBezTo>
                <a:cubicBezTo>
                  <a:pt x="1991933" y="532327"/>
                  <a:pt x="2567189" y="279042"/>
                  <a:pt x="3142445" y="25758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35743" y="3538315"/>
            <a:ext cx="1199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平坦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曲率０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331061" y="338163"/>
            <a:ext cx="184665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これは世界の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（と言っても今の処２次元ですけれど）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曲がり具合に関係していて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平行線が１本の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ユークリッドが扱った世界は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平坦で曲率０の世界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5804315" y="144659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94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1009232" y="5640946"/>
            <a:ext cx="2930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球面、射影平面</a:t>
            </a:r>
            <a:endParaRPr kumimoji="1"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非ユークリッド幾何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  <a:endParaRPr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41800" y="5565273"/>
            <a:ext cx="2539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平面</a:t>
            </a:r>
            <a:endParaRPr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ユークリッド幾何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48491" y="816743"/>
            <a:ext cx="512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世界の曲がり具合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曲面の曲率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は？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250028" y="2627290"/>
            <a:ext cx="3593206" cy="26530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95098" y="3236508"/>
            <a:ext cx="3582470" cy="20695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8011571" y="2217986"/>
            <a:ext cx="3634479" cy="907459"/>
          </a:xfrm>
          <a:custGeom>
            <a:avLst/>
            <a:gdLst>
              <a:gd name="connsiteX0" fmla="*/ 0 w 3142445"/>
              <a:gd name="connsiteY0" fmla="*/ 0 h 528087"/>
              <a:gd name="connsiteX1" fmla="*/ 1468192 w 3142445"/>
              <a:gd name="connsiteY1" fmla="*/ 528034 h 528087"/>
              <a:gd name="connsiteX2" fmla="*/ 3142445 w 3142445"/>
              <a:gd name="connsiteY2" fmla="*/ 25758 h 52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2445" h="528087">
                <a:moveTo>
                  <a:pt x="0" y="0"/>
                </a:moveTo>
                <a:cubicBezTo>
                  <a:pt x="472225" y="261870"/>
                  <a:pt x="944451" y="523741"/>
                  <a:pt x="1468192" y="528034"/>
                </a:cubicBezTo>
                <a:cubicBezTo>
                  <a:pt x="1991933" y="532327"/>
                  <a:pt x="2567189" y="279042"/>
                  <a:pt x="3142445" y="25758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11423532" y="2253803"/>
            <a:ext cx="231848" cy="3422961"/>
          </a:xfrm>
          <a:custGeom>
            <a:avLst/>
            <a:gdLst>
              <a:gd name="connsiteX0" fmla="*/ 218970 w 231849"/>
              <a:gd name="connsiteY0" fmla="*/ 0 h 3052293"/>
              <a:gd name="connsiteX1" fmla="*/ 30 w 231849"/>
              <a:gd name="connsiteY1" fmla="*/ 1519707 h 3052293"/>
              <a:gd name="connsiteX2" fmla="*/ 231849 w 231849"/>
              <a:gd name="connsiteY2" fmla="*/ 3052293 h 3052293"/>
              <a:gd name="connsiteX3" fmla="*/ 231849 w 231849"/>
              <a:gd name="connsiteY3" fmla="*/ 3052293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849" h="3052293">
                <a:moveTo>
                  <a:pt x="218970" y="0"/>
                </a:moveTo>
                <a:cubicBezTo>
                  <a:pt x="108427" y="505496"/>
                  <a:pt x="-2116" y="1010992"/>
                  <a:pt x="30" y="1519707"/>
                </a:cubicBezTo>
                <a:cubicBezTo>
                  <a:pt x="2176" y="2028422"/>
                  <a:pt x="231849" y="3052293"/>
                  <a:pt x="231849" y="3052293"/>
                </a:cubicBezTo>
                <a:lnTo>
                  <a:pt x="231849" y="3052293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 flipH="1">
            <a:off x="8011571" y="2217986"/>
            <a:ext cx="142190" cy="3422960"/>
          </a:xfrm>
          <a:custGeom>
            <a:avLst/>
            <a:gdLst>
              <a:gd name="connsiteX0" fmla="*/ 218970 w 231849"/>
              <a:gd name="connsiteY0" fmla="*/ 0 h 3052293"/>
              <a:gd name="connsiteX1" fmla="*/ 30 w 231849"/>
              <a:gd name="connsiteY1" fmla="*/ 1519707 h 3052293"/>
              <a:gd name="connsiteX2" fmla="*/ 231849 w 231849"/>
              <a:gd name="connsiteY2" fmla="*/ 3052293 h 3052293"/>
              <a:gd name="connsiteX3" fmla="*/ 231849 w 231849"/>
              <a:gd name="connsiteY3" fmla="*/ 3052293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849" h="3052293">
                <a:moveTo>
                  <a:pt x="218970" y="0"/>
                </a:moveTo>
                <a:cubicBezTo>
                  <a:pt x="108427" y="505496"/>
                  <a:pt x="-2116" y="1010992"/>
                  <a:pt x="30" y="1519707"/>
                </a:cubicBezTo>
                <a:cubicBezTo>
                  <a:pt x="2176" y="2028422"/>
                  <a:pt x="231849" y="3052293"/>
                  <a:pt x="231849" y="3052293"/>
                </a:cubicBezTo>
                <a:lnTo>
                  <a:pt x="231849" y="3052293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 rot="10800000">
            <a:off x="7993286" y="4915749"/>
            <a:ext cx="3662093" cy="761014"/>
          </a:xfrm>
          <a:custGeom>
            <a:avLst/>
            <a:gdLst>
              <a:gd name="connsiteX0" fmla="*/ 0 w 3142445"/>
              <a:gd name="connsiteY0" fmla="*/ 0 h 528087"/>
              <a:gd name="connsiteX1" fmla="*/ 1468192 w 3142445"/>
              <a:gd name="connsiteY1" fmla="*/ 528034 h 528087"/>
              <a:gd name="connsiteX2" fmla="*/ 3142445 w 3142445"/>
              <a:gd name="connsiteY2" fmla="*/ 25758 h 52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2445" h="528087">
                <a:moveTo>
                  <a:pt x="0" y="0"/>
                </a:moveTo>
                <a:cubicBezTo>
                  <a:pt x="472225" y="261870"/>
                  <a:pt x="944451" y="523741"/>
                  <a:pt x="1468192" y="528034"/>
                </a:cubicBezTo>
                <a:cubicBezTo>
                  <a:pt x="1991933" y="532327"/>
                  <a:pt x="2567189" y="279042"/>
                  <a:pt x="3142445" y="25758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35743" y="3538315"/>
            <a:ext cx="1199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平坦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曲率０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99723" y="3743926"/>
            <a:ext cx="1850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丸まっている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曲率＋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54062" y="338163"/>
            <a:ext cx="2123658" cy="274850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一方０本の世界は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球面のように丸まっていて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曲率がプラスの世界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幾何では射影平面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と言うのを考えます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多分最初は位相数学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あたりで習うと思います</a:t>
            </a:r>
          </a:p>
        </p:txBody>
      </p:sp>
      <p:sp>
        <p:nvSpPr>
          <p:cNvPr id="20" name="下矢印 19"/>
          <p:cNvSpPr/>
          <p:nvPr/>
        </p:nvSpPr>
        <p:spPr>
          <a:xfrm>
            <a:off x="1949054" y="1376281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57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1009232" y="5640946"/>
            <a:ext cx="2930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球面、射影平面</a:t>
            </a:r>
            <a:endParaRPr kumimoji="1"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非ユークリッド幾何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  <a:endParaRPr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41800" y="5565273"/>
            <a:ext cx="2539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平面</a:t>
            </a:r>
            <a:endParaRPr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ユークリッド幾何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455542" y="5534231"/>
            <a:ext cx="2888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双曲平面</a:t>
            </a:r>
            <a:endParaRPr kumimoji="1" lang="en-US" altLang="ja-JP" sz="2400" dirty="0">
              <a:solidFill>
                <a:srgbClr val="0070C0"/>
              </a:solidFill>
              <a:latin typeface="+mn-ea"/>
            </a:endParaRPr>
          </a:p>
          <a:p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非ユークリッド幾何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48491" y="816743"/>
            <a:ext cx="512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世界の曲がり具合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曲面の曲率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は？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250028" y="2627290"/>
            <a:ext cx="3593206" cy="26530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95098" y="3236508"/>
            <a:ext cx="3582470" cy="20695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8011571" y="2217986"/>
            <a:ext cx="3634479" cy="907459"/>
          </a:xfrm>
          <a:custGeom>
            <a:avLst/>
            <a:gdLst>
              <a:gd name="connsiteX0" fmla="*/ 0 w 3142445"/>
              <a:gd name="connsiteY0" fmla="*/ 0 h 528087"/>
              <a:gd name="connsiteX1" fmla="*/ 1468192 w 3142445"/>
              <a:gd name="connsiteY1" fmla="*/ 528034 h 528087"/>
              <a:gd name="connsiteX2" fmla="*/ 3142445 w 3142445"/>
              <a:gd name="connsiteY2" fmla="*/ 25758 h 52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2445" h="528087">
                <a:moveTo>
                  <a:pt x="0" y="0"/>
                </a:moveTo>
                <a:cubicBezTo>
                  <a:pt x="472225" y="261870"/>
                  <a:pt x="944451" y="523741"/>
                  <a:pt x="1468192" y="528034"/>
                </a:cubicBezTo>
                <a:cubicBezTo>
                  <a:pt x="1991933" y="532327"/>
                  <a:pt x="2567189" y="279042"/>
                  <a:pt x="3142445" y="25758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11423532" y="2253803"/>
            <a:ext cx="231848" cy="3422961"/>
          </a:xfrm>
          <a:custGeom>
            <a:avLst/>
            <a:gdLst>
              <a:gd name="connsiteX0" fmla="*/ 218970 w 231849"/>
              <a:gd name="connsiteY0" fmla="*/ 0 h 3052293"/>
              <a:gd name="connsiteX1" fmla="*/ 30 w 231849"/>
              <a:gd name="connsiteY1" fmla="*/ 1519707 h 3052293"/>
              <a:gd name="connsiteX2" fmla="*/ 231849 w 231849"/>
              <a:gd name="connsiteY2" fmla="*/ 3052293 h 3052293"/>
              <a:gd name="connsiteX3" fmla="*/ 231849 w 231849"/>
              <a:gd name="connsiteY3" fmla="*/ 3052293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849" h="3052293">
                <a:moveTo>
                  <a:pt x="218970" y="0"/>
                </a:moveTo>
                <a:cubicBezTo>
                  <a:pt x="108427" y="505496"/>
                  <a:pt x="-2116" y="1010992"/>
                  <a:pt x="30" y="1519707"/>
                </a:cubicBezTo>
                <a:cubicBezTo>
                  <a:pt x="2176" y="2028422"/>
                  <a:pt x="231849" y="3052293"/>
                  <a:pt x="231849" y="3052293"/>
                </a:cubicBezTo>
                <a:lnTo>
                  <a:pt x="231849" y="3052293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 flipH="1">
            <a:off x="8011571" y="2217986"/>
            <a:ext cx="142190" cy="3422960"/>
          </a:xfrm>
          <a:custGeom>
            <a:avLst/>
            <a:gdLst>
              <a:gd name="connsiteX0" fmla="*/ 218970 w 231849"/>
              <a:gd name="connsiteY0" fmla="*/ 0 h 3052293"/>
              <a:gd name="connsiteX1" fmla="*/ 30 w 231849"/>
              <a:gd name="connsiteY1" fmla="*/ 1519707 h 3052293"/>
              <a:gd name="connsiteX2" fmla="*/ 231849 w 231849"/>
              <a:gd name="connsiteY2" fmla="*/ 3052293 h 3052293"/>
              <a:gd name="connsiteX3" fmla="*/ 231849 w 231849"/>
              <a:gd name="connsiteY3" fmla="*/ 3052293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849" h="3052293">
                <a:moveTo>
                  <a:pt x="218970" y="0"/>
                </a:moveTo>
                <a:cubicBezTo>
                  <a:pt x="108427" y="505496"/>
                  <a:pt x="-2116" y="1010992"/>
                  <a:pt x="30" y="1519707"/>
                </a:cubicBezTo>
                <a:cubicBezTo>
                  <a:pt x="2176" y="2028422"/>
                  <a:pt x="231849" y="3052293"/>
                  <a:pt x="231849" y="3052293"/>
                </a:cubicBezTo>
                <a:lnTo>
                  <a:pt x="231849" y="3052293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 rot="10800000">
            <a:off x="7993286" y="4915749"/>
            <a:ext cx="3662093" cy="761014"/>
          </a:xfrm>
          <a:custGeom>
            <a:avLst/>
            <a:gdLst>
              <a:gd name="connsiteX0" fmla="*/ 0 w 3142445"/>
              <a:gd name="connsiteY0" fmla="*/ 0 h 528087"/>
              <a:gd name="connsiteX1" fmla="*/ 1468192 w 3142445"/>
              <a:gd name="connsiteY1" fmla="*/ 528034 h 528087"/>
              <a:gd name="connsiteX2" fmla="*/ 3142445 w 3142445"/>
              <a:gd name="connsiteY2" fmla="*/ 25758 h 52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2445" h="528087">
                <a:moveTo>
                  <a:pt x="0" y="0"/>
                </a:moveTo>
                <a:cubicBezTo>
                  <a:pt x="472225" y="261870"/>
                  <a:pt x="944451" y="523741"/>
                  <a:pt x="1468192" y="528034"/>
                </a:cubicBezTo>
                <a:cubicBezTo>
                  <a:pt x="1991933" y="532327"/>
                  <a:pt x="2567189" y="279042"/>
                  <a:pt x="3142445" y="25758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35743" y="3538315"/>
            <a:ext cx="1199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平坦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曲率０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99723" y="3743926"/>
            <a:ext cx="1850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丸まっている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曲率＋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843366" y="3605098"/>
            <a:ext cx="21130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反り返っている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曲率－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endParaRPr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946066" y="338163"/>
            <a:ext cx="3231654" cy="27533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そして無限本の世界は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反り返っている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曲率マイナスの世界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馬の鞍みたいな形で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ずっと広がっていると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思って下さい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双曲平面と呼ばれる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ものがあるのですが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これについては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この講義の最後の方で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ちょっとだけご紹介します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8437537" y="1407686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2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00"/>
    </mc:Choice>
    <mc:Fallback xmlns="">
      <p:transition spd="slow" advTm="25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490175" y="2820473"/>
            <a:ext cx="43300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球面三角形の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外角の和が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360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度にならない理由も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そこに！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2178" y="326141"/>
            <a:ext cx="2123658" cy="5709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球面三角形の外角の和が３６０度に届かないのも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この平行線が引けないような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曲がり具合に関係しているはずと言うわけで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その外角の足りない分を曲面（この場合球面ですが）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その曲率を使ってきちんと埋め合わせしようと言うのが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境界付きのガウスボンネの定理と言う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この講義の一つの大きな到達目標です</a:t>
            </a:r>
          </a:p>
        </p:txBody>
      </p:sp>
    </p:spTree>
    <p:extLst>
      <p:ext uri="{BB962C8B-B14F-4D97-AF65-F5344CB8AC3E}">
        <p14:creationId xmlns:p14="http://schemas.microsoft.com/office/powerpoint/2010/main" val="31214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490175" y="2820473"/>
            <a:ext cx="3706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講義ノートの補足を少し・・・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356176" y="326141"/>
            <a:ext cx="1569660" cy="59897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講義の内容紹介はこの辺にして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今回の講義ノートの補足をちょっとしておきます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今回はこれから散々使う直交行列による座標変換について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線形代数の復習をしておいて下さいと言うことなのですが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基底の変換とかその辺です</a:t>
            </a:r>
          </a:p>
        </p:txBody>
      </p:sp>
    </p:spTree>
    <p:extLst>
      <p:ext uri="{BB962C8B-B14F-4D97-AF65-F5344CB8AC3E}">
        <p14:creationId xmlns:p14="http://schemas.microsoft.com/office/powerpoint/2010/main" val="99904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 flipV="1">
            <a:off x="3013656" y="5241701"/>
            <a:ext cx="6207617" cy="51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H="1" flipV="1">
            <a:off x="4262907" y="1880315"/>
            <a:ext cx="64394" cy="4365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/>
          <p:cNvCxnSpPr/>
          <p:nvPr/>
        </p:nvCxnSpPr>
        <p:spPr>
          <a:xfrm flipV="1">
            <a:off x="4327301" y="3387144"/>
            <a:ext cx="2846231" cy="1880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237926" y="3109375"/>
                <a:ext cx="631067" cy="555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926" y="3109375"/>
                <a:ext cx="631067" cy="55553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/>
          <p:cNvSpPr txBox="1"/>
          <p:nvPr/>
        </p:nvSpPr>
        <p:spPr>
          <a:xfrm>
            <a:off x="5355998" y="6015421"/>
            <a:ext cx="2211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位置ベクトルは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4855335" y="736185"/>
            <a:ext cx="262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座標平面上の点の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187172" y="326141"/>
            <a:ext cx="738664" cy="41110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座標平面上の点の位置ベクトルについて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考えてみましょう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86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 flipV="1">
            <a:off x="3013656" y="5241701"/>
            <a:ext cx="6207617" cy="51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H="1" flipV="1">
            <a:off x="4262907" y="1880315"/>
            <a:ext cx="64394" cy="4365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/>
          <p:cNvCxnSpPr/>
          <p:nvPr/>
        </p:nvCxnSpPr>
        <p:spPr>
          <a:xfrm flipV="1">
            <a:off x="4327301" y="3387144"/>
            <a:ext cx="2846231" cy="1880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237926" y="3109375"/>
                <a:ext cx="631067" cy="555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926" y="3109375"/>
                <a:ext cx="631067" cy="55553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4327301" y="5293218"/>
            <a:ext cx="959476" cy="128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4262907" y="4327301"/>
            <a:ext cx="61065" cy="9787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4765183" y="5306096"/>
                <a:ext cx="339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𝒆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183" y="5306096"/>
                <a:ext cx="339277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3764493" y="4599835"/>
                <a:ext cx="4715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𝒆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493" y="4599835"/>
                <a:ext cx="47153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/>
          <p:cNvSpPr txBox="1"/>
          <p:nvPr/>
        </p:nvSpPr>
        <p:spPr>
          <a:xfrm>
            <a:off x="4262907" y="701589"/>
            <a:ext cx="4365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座標軸正方向の単位ベクトルを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標準基底として・・・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46053" y="6015421"/>
            <a:ext cx="441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微妙にずれているのは確信犯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10910173" y="326141"/>
            <a:ext cx="1015663" cy="45983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各座標軸正方向の単位ベクトル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ｅ１は（１，０） ｅ２は（０，１）のことですが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これら標準基底を使って線形結合で表します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23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 flipV="1">
            <a:off x="3013656" y="5241701"/>
            <a:ext cx="6207617" cy="51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H="1" flipV="1">
            <a:off x="4262907" y="1880315"/>
            <a:ext cx="64394" cy="4365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/>
          <p:cNvCxnSpPr/>
          <p:nvPr/>
        </p:nvCxnSpPr>
        <p:spPr>
          <a:xfrm flipV="1">
            <a:off x="4327301" y="3387144"/>
            <a:ext cx="2846231" cy="1880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237926" y="3109375"/>
                <a:ext cx="631067" cy="555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926" y="3109375"/>
                <a:ext cx="631067" cy="55553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4327301" y="5293218"/>
            <a:ext cx="959476" cy="128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4262907" y="4327301"/>
            <a:ext cx="61065" cy="9787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4765183" y="5306096"/>
                <a:ext cx="339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𝒆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183" y="5306096"/>
                <a:ext cx="339277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3764493" y="4599835"/>
                <a:ext cx="4715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𝒆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493" y="4599835"/>
                <a:ext cx="47153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矢印コネクタ 23"/>
          <p:cNvCxnSpPr/>
          <p:nvPr/>
        </p:nvCxnSpPr>
        <p:spPr>
          <a:xfrm flipV="1">
            <a:off x="4349839" y="5228822"/>
            <a:ext cx="2888087" cy="7727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4327301" y="3387143"/>
            <a:ext cx="22538" cy="190607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6158353" y="5381085"/>
                <a:ext cx="6505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𝒆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353" y="5381085"/>
                <a:ext cx="650563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3612344" y="3655316"/>
                <a:ext cx="6606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𝑦</m:t>
                          </m:r>
                          <m:r>
                            <a:rPr lang="en-US" altLang="ja-JP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𝒆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344" y="3655316"/>
                <a:ext cx="660694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コネクタ 31"/>
          <p:cNvCxnSpPr/>
          <p:nvPr/>
        </p:nvCxnSpPr>
        <p:spPr>
          <a:xfrm flipH="1" flipV="1">
            <a:off x="7173532" y="3438659"/>
            <a:ext cx="64394" cy="18288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4307983" y="3387143"/>
            <a:ext cx="286554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4307983" y="714468"/>
            <a:ext cx="3812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長方形を作って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線形結合で表したときの・・・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203063" y="6181859"/>
            <a:ext cx="2369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係数がその成分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10356176" y="326141"/>
            <a:ext cx="1569660" cy="4486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普通は平行四辺形ですが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正規直交基なのでここは長方形を作って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線形結合で表せばｘｅ１足すｙｅ２となる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この係数の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とｙがその位置ベクトルの成分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つまり座標なわけです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945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125791" y="5915555"/>
            <a:ext cx="179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平面ｎ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角形</a:t>
            </a:r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1187172" y="326141"/>
            <a:ext cx="738664" cy="55120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とりあえず平面上の多角形を思い浮かべてみて下さい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いきなり曲線じゃない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と言うのは一まずおくとして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61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 flipV="1">
            <a:off x="3013656" y="5241701"/>
            <a:ext cx="6207617" cy="51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H="1" flipV="1">
            <a:off x="4262907" y="1880315"/>
            <a:ext cx="64394" cy="4365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/>
          <p:cNvCxnSpPr/>
          <p:nvPr/>
        </p:nvCxnSpPr>
        <p:spPr>
          <a:xfrm flipV="1">
            <a:off x="4327301" y="3387144"/>
            <a:ext cx="2846231" cy="1880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250802" y="3109375"/>
                <a:ext cx="631067" cy="555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802" y="3109375"/>
                <a:ext cx="631067" cy="55553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V="1">
            <a:off x="4327193" y="4879560"/>
            <a:ext cx="813595" cy="3729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3944155" y="4456090"/>
            <a:ext cx="379818" cy="8500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064413" y="4929492"/>
                <a:ext cx="339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413" y="4929492"/>
                <a:ext cx="339277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16364"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3716308" y="4744826"/>
                <a:ext cx="4939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308" y="4744826"/>
                <a:ext cx="49398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/>
          <p:cNvSpPr txBox="1"/>
          <p:nvPr/>
        </p:nvSpPr>
        <p:spPr>
          <a:xfrm>
            <a:off x="4206681" y="711402"/>
            <a:ext cx="457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直交行列Ｐによる座標変換とは、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Ｐ</a:t>
            </a:r>
            <a:r>
              <a:rPr kumimoji="1" lang="ja-JP" altLang="en-US" sz="2400" dirty="0">
                <a:solidFill>
                  <a:srgbClr val="FF0000"/>
                </a:solidFill>
              </a:rPr>
              <a:t>の列ベクトルを</a:t>
            </a:r>
            <a:r>
              <a:rPr lang="ja-JP" altLang="en-US" sz="2400" dirty="0">
                <a:solidFill>
                  <a:srgbClr val="FF0000"/>
                </a:solidFill>
              </a:rPr>
              <a:t>基底として・・・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40787" y="6015421"/>
            <a:ext cx="2225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(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向き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は左回り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)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10633174" y="326141"/>
            <a:ext cx="1292662" cy="46833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さて直交行列による座標変換ですが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それはその列ベクトルＶ１Ｖ２を基底として、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（向きが変わらないように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左回りになっているのを使うことにしますが）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83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 flipV="1">
            <a:off x="3013656" y="5241701"/>
            <a:ext cx="6207617" cy="51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H="1" flipV="1">
            <a:off x="4262907" y="1880315"/>
            <a:ext cx="64394" cy="4365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/>
          <p:cNvCxnSpPr/>
          <p:nvPr/>
        </p:nvCxnSpPr>
        <p:spPr>
          <a:xfrm flipV="1">
            <a:off x="4327301" y="3387144"/>
            <a:ext cx="2846231" cy="1880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237926" y="3109375"/>
                <a:ext cx="631067" cy="555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926" y="3109375"/>
                <a:ext cx="631067" cy="55553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V="1">
            <a:off x="4327193" y="4879560"/>
            <a:ext cx="813595" cy="3729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3944155" y="4456090"/>
            <a:ext cx="379818" cy="8500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064413" y="4929492"/>
                <a:ext cx="339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413" y="4929492"/>
                <a:ext cx="339277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16364"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3716308" y="4744826"/>
                <a:ext cx="4939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308" y="4744826"/>
                <a:ext cx="49398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/>
          <p:cNvSpPr txBox="1"/>
          <p:nvPr/>
        </p:nvSpPr>
        <p:spPr>
          <a:xfrm>
            <a:off x="4425502" y="701589"/>
            <a:ext cx="3383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やはり長方形を作って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線形結合で表したときの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733990" y="6000836"/>
            <a:ext cx="3011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係数に取り換えること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4306776" y="3750825"/>
            <a:ext cx="3059792" cy="149806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 flipV="1">
            <a:off x="4176351" y="4933684"/>
            <a:ext cx="130425" cy="31520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173532" y="3412901"/>
            <a:ext cx="138523" cy="33431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endCxn id="20" idx="3"/>
          </p:cNvCxnSpPr>
          <p:nvPr/>
        </p:nvCxnSpPr>
        <p:spPr>
          <a:xfrm flipH="1">
            <a:off x="4210289" y="3387143"/>
            <a:ext cx="2942826" cy="154234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6270695" y="4285548"/>
                <a:ext cx="5808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695" y="4285548"/>
                <a:ext cx="580866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4051349" y="4591525"/>
                <a:ext cx="6911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𝑌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49" y="4591525"/>
                <a:ext cx="691151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10910173" y="326141"/>
            <a:ext cx="1015663" cy="52604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これも正規直交基なのでやはり長方形を作って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線形結合でＸＶ１足すＹＶ２と表したときの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その係数ＸとＹを新しい座標にしようと言うことで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23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 flipV="1">
            <a:off x="3013656" y="5241701"/>
            <a:ext cx="6207617" cy="51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H="1" flipV="1">
            <a:off x="4262907" y="1880315"/>
            <a:ext cx="64394" cy="4365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/>
          <p:cNvCxnSpPr/>
          <p:nvPr/>
        </p:nvCxnSpPr>
        <p:spPr>
          <a:xfrm flipV="1">
            <a:off x="4327301" y="3387144"/>
            <a:ext cx="2846231" cy="1880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109137" y="2971421"/>
                <a:ext cx="631067" cy="5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𝑌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137" y="2971421"/>
                <a:ext cx="631067" cy="5506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V="1">
            <a:off x="4327193" y="4879560"/>
            <a:ext cx="813595" cy="3729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3944155" y="4456090"/>
            <a:ext cx="379818" cy="8500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064413" y="4929492"/>
                <a:ext cx="339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413" y="4929492"/>
                <a:ext cx="339277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16364"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3716308" y="4744826"/>
                <a:ext cx="4939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308" y="4744826"/>
                <a:ext cx="49398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/>
          <p:cNvSpPr txBox="1"/>
          <p:nvPr/>
        </p:nvSpPr>
        <p:spPr>
          <a:xfrm>
            <a:off x="4926171" y="790076"/>
            <a:ext cx="2814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新しい座標軸と・・・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03377" y="5974655"/>
            <a:ext cx="2604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新しい座標で表示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4306776" y="3750825"/>
            <a:ext cx="3059792" cy="149806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 flipV="1">
            <a:off x="4176351" y="4933684"/>
            <a:ext cx="130425" cy="31520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173532" y="3412901"/>
            <a:ext cx="138523" cy="33431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endCxn id="20" idx="3"/>
          </p:cNvCxnSpPr>
          <p:nvPr/>
        </p:nvCxnSpPr>
        <p:spPr>
          <a:xfrm flipH="1">
            <a:off x="4210289" y="3387143"/>
            <a:ext cx="2942826" cy="154234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6270695" y="4285548"/>
                <a:ext cx="5808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695" y="4285548"/>
                <a:ext cx="580866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4051349" y="4591525"/>
                <a:ext cx="6911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𝑌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49" y="4591525"/>
                <a:ext cx="691151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/>
          <p:cNvCxnSpPr/>
          <p:nvPr/>
        </p:nvCxnSpPr>
        <p:spPr>
          <a:xfrm flipV="1">
            <a:off x="3284113" y="3109375"/>
            <a:ext cx="5434884" cy="271630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2884868" y="2249647"/>
            <a:ext cx="1849122" cy="395584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8533752" y="3222359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𝑋</m:t>
                      </m:r>
                    </m:oMath>
                  </m:oMathPara>
                </a14:m>
                <a:endParaRPr lang="en-US" altLang="ja-JP" b="0" i="1" dirty="0">
                  <a:solidFill>
                    <a:srgbClr val="7030A0"/>
                  </a:solidFill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752" y="3222359"/>
                <a:ext cx="32197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2577273" y="2395965"/>
                <a:ext cx="3219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𝑌</m:t>
                      </m:r>
                    </m:oMath>
                  </m:oMathPara>
                </a14:m>
                <a:endParaRPr lang="en-US" altLang="ja-JP" b="0" i="1" dirty="0">
                  <a:solidFill>
                    <a:srgbClr val="7030A0"/>
                  </a:solidFill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en-US" altLang="ja-JP" b="0" i="1" dirty="0">
                  <a:solidFill>
                    <a:srgbClr val="7030A0"/>
                  </a:solidFill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273" y="2395965"/>
                <a:ext cx="321972" cy="6463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4080577" y="5389395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577" y="5389395"/>
                <a:ext cx="32197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3873417" y="5303016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417" y="5303016"/>
                <a:ext cx="321972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テキスト ボックス 28"/>
          <p:cNvSpPr txBox="1"/>
          <p:nvPr/>
        </p:nvSpPr>
        <p:spPr>
          <a:xfrm>
            <a:off x="11187172" y="326141"/>
            <a:ext cx="738664" cy="54752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Ｖ１とＶ２の方向に新しい座標軸Ｘ軸とＹ軸を引いて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点そのものも新しい座標で（Ｘ，Ｙ）と表します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812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矢印コネクタ 9"/>
          <p:cNvCxnSpPr/>
          <p:nvPr/>
        </p:nvCxnSpPr>
        <p:spPr>
          <a:xfrm flipV="1">
            <a:off x="4327301" y="3387144"/>
            <a:ext cx="2846231" cy="1880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109137" y="2971421"/>
                <a:ext cx="631067" cy="5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𝑌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137" y="2971421"/>
                <a:ext cx="631067" cy="5506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V="1">
            <a:off x="4327193" y="4879560"/>
            <a:ext cx="813595" cy="3729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3944155" y="4456090"/>
            <a:ext cx="379818" cy="8500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064413" y="4929492"/>
                <a:ext cx="339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413" y="4929492"/>
                <a:ext cx="339277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16364"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3716308" y="4744826"/>
                <a:ext cx="4939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308" y="4744826"/>
                <a:ext cx="49398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/>
          <p:cNvSpPr txBox="1"/>
          <p:nvPr/>
        </p:nvSpPr>
        <p:spPr>
          <a:xfrm>
            <a:off x="4950059" y="811922"/>
            <a:ext cx="2641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古い座標軸は・・・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03377" y="5974655"/>
            <a:ext cx="2604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無かったことに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4306776" y="3750825"/>
            <a:ext cx="3059792" cy="149806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 flipV="1">
            <a:off x="4176351" y="4933684"/>
            <a:ext cx="130425" cy="31520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173532" y="3412901"/>
            <a:ext cx="138523" cy="33431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endCxn id="20" idx="3"/>
          </p:cNvCxnSpPr>
          <p:nvPr/>
        </p:nvCxnSpPr>
        <p:spPr>
          <a:xfrm flipH="1">
            <a:off x="4210289" y="3387143"/>
            <a:ext cx="2942826" cy="154234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6270695" y="4285548"/>
                <a:ext cx="5808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695" y="4285548"/>
                <a:ext cx="580866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4051349" y="4591525"/>
                <a:ext cx="6911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𝑌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49" y="4591525"/>
                <a:ext cx="691151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/>
          <p:cNvCxnSpPr/>
          <p:nvPr/>
        </p:nvCxnSpPr>
        <p:spPr>
          <a:xfrm flipV="1">
            <a:off x="3284113" y="3109375"/>
            <a:ext cx="5434884" cy="271630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2884868" y="2249647"/>
            <a:ext cx="1849122" cy="395584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8533752" y="3222359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𝑋</m:t>
                      </m:r>
                    </m:oMath>
                  </m:oMathPara>
                </a14:m>
                <a:endParaRPr lang="en-US" altLang="ja-JP" b="0" i="1" dirty="0">
                  <a:solidFill>
                    <a:srgbClr val="7030A0"/>
                  </a:solidFill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752" y="3222359"/>
                <a:ext cx="32197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2577273" y="2395965"/>
                <a:ext cx="3219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𝑌</m:t>
                      </m:r>
                    </m:oMath>
                  </m:oMathPara>
                </a14:m>
                <a:endParaRPr lang="en-US" altLang="ja-JP" b="0" i="1" dirty="0">
                  <a:solidFill>
                    <a:srgbClr val="7030A0"/>
                  </a:solidFill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en-US" altLang="ja-JP" b="0" i="1" dirty="0">
                  <a:solidFill>
                    <a:srgbClr val="7030A0"/>
                  </a:solidFill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273" y="2395965"/>
                <a:ext cx="321972" cy="6463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4080577" y="5389395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577" y="5389395"/>
                <a:ext cx="32197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/>
          <p:cNvSpPr txBox="1"/>
          <p:nvPr/>
        </p:nvSpPr>
        <p:spPr>
          <a:xfrm>
            <a:off x="10633174" y="326141"/>
            <a:ext cx="1292662" cy="58775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古い座標軸を消せばこれで完了なのですが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この新しい（Ｘ，Ｙ）を使って古い（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，ｙ）がどう表せるのか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その関係式をちゃんと理解して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使えるようにしておこうと言うことです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49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 flipV="1">
            <a:off x="3013656" y="5241701"/>
            <a:ext cx="6207617" cy="515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H="1" flipV="1">
            <a:off x="4262907" y="1880315"/>
            <a:ext cx="64394" cy="4365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9301" y="5293217"/>
                <a:ext cx="32197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2" y="1880315"/>
                <a:ext cx="35215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/>
          <p:cNvCxnSpPr/>
          <p:nvPr/>
        </p:nvCxnSpPr>
        <p:spPr>
          <a:xfrm flipV="1">
            <a:off x="4327301" y="3387144"/>
            <a:ext cx="2846231" cy="1880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109137" y="2971421"/>
                <a:ext cx="631067" cy="5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𝑌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137" y="2971421"/>
                <a:ext cx="631067" cy="5506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V="1">
            <a:off x="6118517" y="5149677"/>
            <a:ext cx="813595" cy="3729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5684673" y="4683439"/>
            <a:ext cx="379818" cy="8500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6506306" y="5379305"/>
                <a:ext cx="339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306" y="5379305"/>
                <a:ext cx="339277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160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5413504" y="4874214"/>
                <a:ext cx="4939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504" y="4874214"/>
                <a:ext cx="49398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/>
          <p:cNvSpPr txBox="1"/>
          <p:nvPr/>
        </p:nvSpPr>
        <p:spPr>
          <a:xfrm>
            <a:off x="5066915" y="753621"/>
            <a:ext cx="3016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原点も変えたければ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46773" y="5996855"/>
            <a:ext cx="162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そのように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6098364" y="4635530"/>
            <a:ext cx="1695654" cy="83841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 flipV="1">
            <a:off x="5454243" y="4179672"/>
            <a:ext cx="667335" cy="131184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173532" y="3412901"/>
            <a:ext cx="620486" cy="120506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>
            <a:off x="5454243" y="3372187"/>
            <a:ext cx="1673117" cy="80748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7368851" y="4791673"/>
                <a:ext cx="5808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8851" y="4791673"/>
                <a:ext cx="580866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/>
          <p:cNvCxnSpPr/>
          <p:nvPr/>
        </p:nvCxnSpPr>
        <p:spPr>
          <a:xfrm flipV="1">
            <a:off x="4875279" y="3412239"/>
            <a:ext cx="5434884" cy="271630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4634548" y="2480480"/>
            <a:ext cx="1915985" cy="395584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10037895" y="3601012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𝑋</m:t>
                      </m:r>
                    </m:oMath>
                  </m:oMathPara>
                </a14:m>
                <a:endParaRPr lang="en-US" altLang="ja-JP" b="0" i="1" dirty="0">
                  <a:solidFill>
                    <a:srgbClr val="7030A0"/>
                  </a:solidFill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895" y="3601012"/>
                <a:ext cx="321972" cy="369332"/>
              </a:xfrm>
              <a:prstGeom prst="rect">
                <a:avLst/>
              </a:prstGeom>
              <a:blipFill rotWithShape="0">
                <a:blip r:embed="rId8"/>
                <a:stretch>
                  <a:fillRect r="-19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4397522" y="2625544"/>
                <a:ext cx="436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𝑌</m:t>
                      </m:r>
                    </m:oMath>
                  </m:oMathPara>
                </a14:m>
                <a:endParaRPr lang="en-US" altLang="ja-JP" b="0" i="1" dirty="0">
                  <a:solidFill>
                    <a:srgbClr val="7030A0"/>
                  </a:solidFill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522" y="2625544"/>
                <a:ext cx="43638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750416" y="4365541"/>
                <a:ext cx="6496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𝑌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416" y="4365541"/>
                <a:ext cx="649639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矢印コネクタ 39"/>
          <p:cNvCxnSpPr/>
          <p:nvPr/>
        </p:nvCxnSpPr>
        <p:spPr>
          <a:xfrm>
            <a:off x="4295103" y="5267450"/>
            <a:ext cx="1780132" cy="2659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5209095" y="5522620"/>
                <a:ext cx="643909" cy="679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eqArrPr>
                        <m:e>
                          <m:d>
                            <m:dPr>
                              <m:ctrlPr>
                                <a:rPr lang="en-US" altLang="ja-JP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altLang="ja-JP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altLang="ja-JP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altLang="ja-JP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ja-JP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altLang="ja-JP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d>
                        </m:e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</m:e>
                      </m:eqAr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095" y="5522620"/>
                <a:ext cx="643909" cy="67954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/>
          <p:cNvCxnSpPr/>
          <p:nvPr/>
        </p:nvCxnSpPr>
        <p:spPr>
          <a:xfrm flipV="1">
            <a:off x="6117464" y="3412239"/>
            <a:ext cx="1009895" cy="206170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5868142" y="5573027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2" y="5573027"/>
                <a:ext cx="321972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709" y="5339508"/>
                <a:ext cx="321972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テキスト ボックス 28"/>
          <p:cNvSpPr txBox="1"/>
          <p:nvPr/>
        </p:nvSpPr>
        <p:spPr>
          <a:xfrm>
            <a:off x="11187172" y="326141"/>
            <a:ext cx="738664" cy="50392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原点も取り替えたければ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新しい原点の古い座標も使って関係式を求めます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772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31088" y="2923504"/>
            <a:ext cx="4675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線形代数の基底の変換のところを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復習</a:t>
            </a:r>
            <a:r>
              <a:rPr lang="ja-JP" altLang="en-US" sz="2400">
                <a:solidFill>
                  <a:srgbClr val="FF0000"/>
                </a:solidFill>
                <a:latin typeface="+mn-ea"/>
              </a:rPr>
              <a:t>しておきましょう！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87172" y="326141"/>
            <a:ext cx="738664" cy="31877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何度も使うので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しっかり復習しておいて下さい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21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4813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168654" y="5915555"/>
            <a:ext cx="179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内角の和？</a:t>
            </a:r>
          </a:p>
        </p:txBody>
      </p:sp>
      <p:sp>
        <p:nvSpPr>
          <p:cNvPr id="10" name="円弧 9"/>
          <p:cNvSpPr/>
          <p:nvPr/>
        </p:nvSpPr>
        <p:spPr>
          <a:xfrm rot="7139059">
            <a:off x="1869092" y="1178920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>
            <a:off x="1380831" y="3193960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15546867">
            <a:off x="3574244" y="3202314"/>
            <a:ext cx="365360" cy="3774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8515725" y="3387144"/>
            <a:ext cx="646198" cy="41856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4649273" y="5022759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7701764">
            <a:off x="9301337" y="1036748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弧 31"/>
          <p:cNvSpPr/>
          <p:nvPr/>
        </p:nvSpPr>
        <p:spPr>
          <a:xfrm rot="15947369">
            <a:off x="7070505" y="4997003"/>
            <a:ext cx="432301" cy="45076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15897159">
            <a:off x="10452220" y="3265554"/>
            <a:ext cx="432301" cy="59930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6805788">
            <a:off x="5289347" y="336059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0800000">
            <a:off x="6643356" y="3668333"/>
            <a:ext cx="59457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3668338">
            <a:off x="8111547" y="1968317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2291261">
            <a:off x="10777475" y="1916798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187172" y="326141"/>
            <a:ext cx="738664" cy="410785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内角の和は何度かと言うのは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小学校で習ったのではないかと思います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885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4813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752304" y="5915520"/>
            <a:ext cx="251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三角形では</a:t>
            </a:r>
            <a:r>
              <a:rPr lang="en-US" altLang="ja-JP" sz="2400" dirty="0">
                <a:solidFill>
                  <a:srgbClr val="0070C0"/>
                </a:solidFill>
                <a:latin typeface="+mn-ea"/>
              </a:rPr>
              <a:t>180</a:t>
            </a:r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度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10" name="円弧 9"/>
          <p:cNvSpPr/>
          <p:nvPr/>
        </p:nvSpPr>
        <p:spPr>
          <a:xfrm rot="7139059">
            <a:off x="1869092" y="1178920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>
            <a:off x="1380831" y="3193960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15546867">
            <a:off x="3574244" y="3202314"/>
            <a:ext cx="365360" cy="3774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8515725" y="3387144"/>
            <a:ext cx="646198" cy="41856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4649273" y="5022759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7701764">
            <a:off x="9301337" y="1036748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弧 31"/>
          <p:cNvSpPr/>
          <p:nvPr/>
        </p:nvSpPr>
        <p:spPr>
          <a:xfrm rot="15947369">
            <a:off x="7070505" y="4997003"/>
            <a:ext cx="432301" cy="45076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15897159">
            <a:off x="10452220" y="3265554"/>
            <a:ext cx="432301" cy="59930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6805788">
            <a:off x="5289347" y="336059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0800000">
            <a:off x="6643356" y="3668333"/>
            <a:ext cx="59457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3668338">
            <a:off x="8111547" y="1968317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2291261">
            <a:off x="10777475" y="1916798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186268" y="606022"/>
            <a:ext cx="3759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平行線の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錯角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は等しいので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936450" y="1634862"/>
            <a:ext cx="2820474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弧 39"/>
          <p:cNvSpPr/>
          <p:nvPr/>
        </p:nvSpPr>
        <p:spPr>
          <a:xfrm rot="5130874">
            <a:off x="2284634" y="1475584"/>
            <a:ext cx="365360" cy="3774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10562839">
            <a:off x="1985760" y="1422739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1178862" y="310393"/>
            <a:ext cx="1015663" cy="41270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平行線の錯角は等しいと言うのを使って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三角形の場合は補助線一本引いて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１８０度と言うのがまず示せて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242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4813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弧 9"/>
          <p:cNvSpPr/>
          <p:nvPr/>
        </p:nvSpPr>
        <p:spPr>
          <a:xfrm rot="7139059">
            <a:off x="1869092" y="1178920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>
            <a:off x="1380831" y="3193960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15546867">
            <a:off x="3574244" y="3202314"/>
            <a:ext cx="365360" cy="3774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8515725" y="3387144"/>
            <a:ext cx="646198" cy="41856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4649273" y="5022759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7701764">
            <a:off x="9301337" y="1036748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弧 31"/>
          <p:cNvSpPr/>
          <p:nvPr/>
        </p:nvSpPr>
        <p:spPr>
          <a:xfrm rot="15947369">
            <a:off x="7070505" y="4997003"/>
            <a:ext cx="432301" cy="45076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15897159">
            <a:off x="10452220" y="3265554"/>
            <a:ext cx="432301" cy="59930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6805788">
            <a:off x="5289347" y="336059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0800000">
            <a:off x="6643356" y="3668333"/>
            <a:ext cx="59457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3668338">
            <a:off x="8111547" y="1968317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2291261">
            <a:off x="10777475" y="1916798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24268" y="592427"/>
            <a:ext cx="32712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三角形に切り分けると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12913" y="5915555"/>
            <a:ext cx="2060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180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度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×(n-2)</a:t>
            </a:r>
            <a:endParaRPr kumimoji="1" lang="ja-JP" altLang="en-US" sz="2400" dirty="0">
              <a:solidFill>
                <a:srgbClr val="0070C0"/>
              </a:solidFill>
              <a:latin typeface="+mn-ea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5499279" y="3593204"/>
            <a:ext cx="1880315" cy="16613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8925059" y="1300766"/>
            <a:ext cx="592428" cy="2292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9517487" y="1300766"/>
            <a:ext cx="1068947" cy="2292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11187172" y="326141"/>
            <a:ext cx="738664" cy="43366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四角形以上は三角形に切り分けて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１８０度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×(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ｎ引く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2)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と言うのが答でした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612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H="1">
            <a:off x="1429555" y="1648496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279561" y="1648496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752304" y="3593204"/>
            <a:ext cx="746975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52304" y="5254579"/>
            <a:ext cx="2627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6890197" y="3953814"/>
            <a:ext cx="489397" cy="13007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5499279" y="3593204"/>
            <a:ext cx="1390918" cy="360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8332631" y="1300766"/>
            <a:ext cx="1184856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32631" y="2215166"/>
            <a:ext cx="592428" cy="1378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8925059" y="3593204"/>
            <a:ext cx="1661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0586434" y="2125014"/>
            <a:ext cx="373487" cy="1468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9517487" y="1300766"/>
            <a:ext cx="1442434" cy="824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168654" y="5915555"/>
            <a:ext cx="179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  <a:latin typeface="+mn-ea"/>
              </a:rPr>
              <a:t>外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角の和？</a:t>
            </a:r>
          </a:p>
        </p:txBody>
      </p:sp>
      <p:sp>
        <p:nvSpPr>
          <p:cNvPr id="10" name="円弧 9"/>
          <p:cNvSpPr/>
          <p:nvPr/>
        </p:nvSpPr>
        <p:spPr>
          <a:xfrm rot="12514408">
            <a:off x="2191067" y="959977"/>
            <a:ext cx="434017" cy="911884"/>
          </a:xfrm>
          <a:prstGeom prst="arc">
            <a:avLst>
              <a:gd name="adj1" fmla="val 16200000"/>
              <a:gd name="adj2" fmla="val 1871925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/>
          <p:cNvSpPr/>
          <p:nvPr/>
        </p:nvSpPr>
        <p:spPr>
          <a:xfrm rot="5941721">
            <a:off x="1200525" y="3168202"/>
            <a:ext cx="355027" cy="43788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20875458">
            <a:off x="3489378" y="3254211"/>
            <a:ext cx="618979" cy="43275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1429555" y="3412901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 rot="3381361">
            <a:off x="8837423" y="3513022"/>
            <a:ext cx="281905" cy="418560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6464753">
            <a:off x="4546241" y="497124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13323815">
            <a:off x="9198305" y="1088264"/>
            <a:ext cx="432301" cy="45076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弧 31"/>
          <p:cNvSpPr/>
          <p:nvPr/>
        </p:nvSpPr>
        <p:spPr>
          <a:xfrm rot="21395153">
            <a:off x="7122021" y="5048519"/>
            <a:ext cx="432301" cy="45076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476218">
            <a:off x="10434729" y="3317643"/>
            <a:ext cx="432301" cy="47956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11723464">
            <a:off x="5263589" y="3360599"/>
            <a:ext cx="456201" cy="438814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5569042">
            <a:off x="6591416" y="3621862"/>
            <a:ext cx="433752" cy="45156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8246156">
            <a:off x="8060031" y="2019833"/>
            <a:ext cx="432301" cy="450761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17411864">
            <a:off x="10738838" y="1865282"/>
            <a:ext cx="432301" cy="450761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3889420" y="3412901"/>
            <a:ext cx="528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 flipV="1">
            <a:off x="1944710" y="1300766"/>
            <a:ext cx="334851" cy="347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1171977" y="3412901"/>
            <a:ext cx="257580" cy="463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379594" y="5254579"/>
            <a:ext cx="515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6643355" y="3323530"/>
            <a:ext cx="246842" cy="630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4906851" y="3412901"/>
            <a:ext cx="592429" cy="180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520485" y="5254579"/>
            <a:ext cx="231820" cy="463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0586434" y="3593204"/>
            <a:ext cx="6980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10959921" y="1609859"/>
            <a:ext cx="128789" cy="513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9028090" y="1068946"/>
            <a:ext cx="489397" cy="231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7894749" y="2215166"/>
            <a:ext cx="432948" cy="3155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8925059" y="3593204"/>
            <a:ext cx="236864" cy="525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11464171" y="326141"/>
            <a:ext cx="461665" cy="30466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それでは外角の和は何度か？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63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/>
          <p:nvPr/>
        </p:nvCxnSpPr>
        <p:spPr>
          <a:xfrm flipH="1">
            <a:off x="2217324" y="2251611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 flipV="1">
            <a:off x="3062389" y="2241072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212383" y="4016016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7223997" y="2251611"/>
            <a:ext cx="850006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 flipV="1">
            <a:off x="8074003" y="2251611"/>
            <a:ext cx="1609859" cy="17644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弧 23"/>
          <p:cNvSpPr/>
          <p:nvPr/>
        </p:nvSpPr>
        <p:spPr>
          <a:xfrm rot="20875458">
            <a:off x="9283820" y="3857326"/>
            <a:ext cx="618979" cy="43275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>
            <a:off x="7223997" y="4016016"/>
            <a:ext cx="24598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9683862" y="4016016"/>
            <a:ext cx="5280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456087" y="586759"/>
            <a:ext cx="289774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そもそも外角とは・・・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0" name="円弧 29"/>
          <p:cNvSpPr/>
          <p:nvPr/>
        </p:nvSpPr>
        <p:spPr>
          <a:xfrm rot="11043247">
            <a:off x="4412488" y="3834803"/>
            <a:ext cx="577646" cy="36242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19876132">
            <a:off x="4374436" y="3762074"/>
            <a:ext cx="581213" cy="6666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>
            <a:off x="2217324" y="2241072"/>
            <a:ext cx="2393039" cy="26142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2145750" y="2251611"/>
            <a:ext cx="2534403" cy="26037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6912882" y="1828801"/>
            <a:ext cx="3299014" cy="31553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弧 39"/>
          <p:cNvSpPr/>
          <p:nvPr/>
        </p:nvSpPr>
        <p:spPr>
          <a:xfrm rot="5400000">
            <a:off x="4420326" y="3704409"/>
            <a:ext cx="534958" cy="43787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44710" y="5561772"/>
            <a:ext cx="3271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360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度－内角ではなくて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522943" y="5561772"/>
            <a:ext cx="1861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180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度－内角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910173" y="326141"/>
            <a:ext cx="1015663" cy="48356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そもそも外角とは３６０度引く内角ではなくて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１８０度引く内角なんですね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子供の頃はすごく違和感がありましたけど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09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2142</Words>
  <Application>Microsoft Office PowerPoint</Application>
  <PresentationFormat>ワイド画面</PresentationFormat>
  <Paragraphs>383</Paragraphs>
  <Slides>45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52" baseType="lpstr">
      <vt:lpstr>BIZ UDPゴシック</vt:lpstr>
      <vt:lpstr>ＭＳ Ｐゴシック</vt:lpstr>
      <vt:lpstr>Arial</vt:lpstr>
      <vt:lpstr>Calibri</vt:lpstr>
      <vt:lpstr>Calibri Light</vt:lpstr>
      <vt:lpstr>Cambria Math</vt:lpstr>
      <vt:lpstr>Office テーマ</vt:lpstr>
      <vt:lpstr>曲線と曲面の幾何学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曲線と曲面の幾何学</dc:title>
  <dc:creator>shinkato</dc:creator>
  <cp:lastModifiedBy>加藤　信</cp:lastModifiedBy>
  <cp:revision>66</cp:revision>
  <dcterms:created xsi:type="dcterms:W3CDTF">2020-10-04T05:18:32Z</dcterms:created>
  <dcterms:modified xsi:type="dcterms:W3CDTF">2024-07-03T08:46:55Z</dcterms:modified>
</cp:coreProperties>
</file>