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8" r:id="rId4"/>
    <p:sldId id="258" r:id="rId5"/>
    <p:sldId id="274" r:id="rId6"/>
    <p:sldId id="275" r:id="rId7"/>
    <p:sldId id="294" r:id="rId8"/>
    <p:sldId id="276" r:id="rId9"/>
    <p:sldId id="277" r:id="rId10"/>
    <p:sldId id="259" r:id="rId11"/>
    <p:sldId id="278" r:id="rId12"/>
    <p:sldId id="260" r:id="rId13"/>
    <p:sldId id="286" r:id="rId14"/>
    <p:sldId id="281" r:id="rId15"/>
    <p:sldId id="283" r:id="rId16"/>
    <p:sldId id="284" r:id="rId17"/>
    <p:sldId id="285" r:id="rId18"/>
    <p:sldId id="287" r:id="rId19"/>
    <p:sldId id="293" r:id="rId20"/>
    <p:sldId id="289" r:id="rId21"/>
    <p:sldId id="261" r:id="rId22"/>
    <p:sldId id="262" r:id="rId23"/>
    <p:sldId id="263" r:id="rId24"/>
    <p:sldId id="264" r:id="rId25"/>
    <p:sldId id="295" r:id="rId26"/>
    <p:sldId id="296" r:id="rId27"/>
    <p:sldId id="297" r:id="rId28"/>
    <p:sldId id="298" r:id="rId29"/>
    <p:sldId id="299" r:id="rId30"/>
    <p:sldId id="300" r:id="rId31"/>
    <p:sldId id="291" r:id="rId32"/>
    <p:sldId id="265" r:id="rId33"/>
    <p:sldId id="266" r:id="rId34"/>
    <p:sldId id="301" r:id="rId35"/>
    <p:sldId id="302" r:id="rId36"/>
    <p:sldId id="267" r:id="rId37"/>
    <p:sldId id="269" r:id="rId38"/>
    <p:sldId id="303" r:id="rId39"/>
    <p:sldId id="270" r:id="rId40"/>
    <p:sldId id="271" r:id="rId41"/>
    <p:sldId id="305" r:id="rId42"/>
    <p:sldId id="306" r:id="rId43"/>
    <p:sldId id="272" r:id="rId4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7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46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5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25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8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64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67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95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39AA-A401-40D9-A94C-22160A6D9B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B637-8FA5-447B-956C-DCF3E7A34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26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11.png"/><Relationship Id="rId4" Type="http://schemas.openxmlformats.org/officeDocument/2006/relationships/image" Target="../media/image7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NUL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NUL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NUL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9.png"/><Relationship Id="rId10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5.png"/><Relationship Id="rId1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NUL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NUL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22.png"/><Relationship Id="rId10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5.png"/><Relationship Id="rId1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1.png"/><Relationship Id="rId7" Type="http://schemas.openxmlformats.org/officeDocument/2006/relationships/image" Target="../media/image2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2.png"/><Relationship Id="rId9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1.png"/><Relationship Id="rId21" Type="http://schemas.openxmlformats.org/officeDocument/2006/relationships/image" Target="../media/image35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38.png"/><Relationship Id="rId15" Type="http://schemas.openxmlformats.org/officeDocument/2006/relationships/image" Target="../media/image28.png"/><Relationship Id="rId23" Type="http://schemas.openxmlformats.org/officeDocument/2006/relationships/image" Target="../media/image37.png"/><Relationship Id="rId19" Type="http://schemas.openxmlformats.org/officeDocument/2006/relationships/image" Target="../media/image32.png"/><Relationship Id="rId14" Type="http://schemas.openxmlformats.org/officeDocument/2006/relationships/image" Target="../media/image27.png"/><Relationship Id="rId22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3" Type="http://schemas.openxmlformats.org/officeDocument/2006/relationships/image" Target="NULL"/><Relationship Id="rId12" Type="http://schemas.openxmlformats.org/officeDocument/2006/relationships/image" Target="../media/image8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5" Type="http://schemas.openxmlformats.org/officeDocument/2006/relationships/image" Target="../media/image28.png"/><Relationship Id="rId10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5.png"/><Relationship Id="rId1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11.png"/><Relationship Id="rId4" Type="http://schemas.openxmlformats.org/officeDocument/2006/relationships/image" Target="../media/image7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3" Type="http://schemas.openxmlformats.org/officeDocument/2006/relationships/image" Target="../media/image311.png"/><Relationship Id="rId7" Type="http://schemas.openxmlformats.org/officeDocument/2006/relationships/image" Target="../media/image32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370.png"/><Relationship Id="rId5" Type="http://schemas.openxmlformats.org/officeDocument/2006/relationships/image" Target="../media/image111.png"/><Relationship Id="rId10" Type="http://schemas.openxmlformats.org/officeDocument/2006/relationships/image" Target="../media/image360.png"/><Relationship Id="rId4" Type="http://schemas.openxmlformats.org/officeDocument/2006/relationships/image" Target="../media/image70.png"/><Relationship Id="rId9" Type="http://schemas.openxmlformats.org/officeDocument/2006/relationships/image" Target="../media/image35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3" Type="http://schemas.openxmlformats.org/officeDocument/2006/relationships/image" Target="../media/image71.png"/><Relationship Id="rId7" Type="http://schemas.openxmlformats.org/officeDocument/2006/relationships/image" Target="../media/image360.png"/><Relationship Id="rId12" Type="http://schemas.openxmlformats.org/officeDocument/2006/relationships/image" Target="../media/image3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0.png"/><Relationship Id="rId11" Type="http://schemas.openxmlformats.org/officeDocument/2006/relationships/image" Target="../media/image321.png"/><Relationship Id="rId5" Type="http://schemas.openxmlformats.org/officeDocument/2006/relationships/image" Target="../media/image17.png"/><Relationship Id="rId4" Type="http://schemas.openxmlformats.org/officeDocument/2006/relationships/image" Target="../media/image11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3" Type="http://schemas.openxmlformats.org/officeDocument/2006/relationships/image" Target="../media/image71.png"/><Relationship Id="rId7" Type="http://schemas.openxmlformats.org/officeDocument/2006/relationships/image" Target="../media/image360.png"/><Relationship Id="rId12" Type="http://schemas.openxmlformats.org/officeDocument/2006/relationships/image" Target="../media/image34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0.png"/><Relationship Id="rId11" Type="http://schemas.openxmlformats.org/officeDocument/2006/relationships/image" Target="../media/image321.png"/><Relationship Id="rId5" Type="http://schemas.openxmlformats.org/officeDocument/2006/relationships/image" Target="../media/image17.png"/><Relationship Id="rId10" Type="http://schemas.openxmlformats.org/officeDocument/2006/relationships/image" Target="../media/image390.png"/><Relationship Id="rId4" Type="http://schemas.openxmlformats.org/officeDocument/2006/relationships/image" Target="../media/image111.png"/><Relationship Id="rId9" Type="http://schemas.openxmlformats.org/officeDocument/2006/relationships/image" Target="../media/image38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7" Type="http://schemas.openxmlformats.org/officeDocument/2006/relationships/image" Target="../media/image360.png"/><Relationship Id="rId12" Type="http://schemas.openxmlformats.org/officeDocument/2006/relationships/image" Target="../media/image34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0.png"/><Relationship Id="rId11" Type="http://schemas.openxmlformats.org/officeDocument/2006/relationships/image" Target="../media/image321.png"/><Relationship Id="rId10" Type="http://schemas.openxmlformats.org/officeDocument/2006/relationships/image" Target="../media/image390.png"/><Relationship Id="rId9" Type="http://schemas.openxmlformats.org/officeDocument/2006/relationships/image" Target="../media/image38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13" Type="http://schemas.openxmlformats.org/officeDocument/2006/relationships/image" Target="../media/image46.png"/><Relationship Id="rId7" Type="http://schemas.openxmlformats.org/officeDocument/2006/relationships/image" Target="../media/image360.png"/><Relationship Id="rId12" Type="http://schemas.openxmlformats.org/officeDocument/2006/relationships/image" Target="../media/image45.png"/><Relationship Id="rId2" Type="http://schemas.openxmlformats.org/officeDocument/2006/relationships/image" Target="../media/image43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0.png"/><Relationship Id="rId11" Type="http://schemas.openxmlformats.org/officeDocument/2006/relationships/image" Target="../media/image44.png"/><Relationship Id="rId15" Type="http://schemas.openxmlformats.org/officeDocument/2006/relationships/image" Target="../media/image48.png"/><Relationship Id="rId10" Type="http://schemas.openxmlformats.org/officeDocument/2006/relationships/image" Target="../media/image390.png"/><Relationship Id="rId9" Type="http://schemas.openxmlformats.org/officeDocument/2006/relationships/image" Target="../media/image380.png"/><Relationship Id="rId14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7" Type="http://schemas.openxmlformats.org/officeDocument/2006/relationships/image" Target="../media/image360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0.png"/><Relationship Id="rId10" Type="http://schemas.openxmlformats.org/officeDocument/2006/relationships/image" Target="../media/image390.png"/><Relationship Id="rId9" Type="http://schemas.openxmlformats.org/officeDocument/2006/relationships/image" Target="../media/image38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4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7.png"/><Relationship Id="rId17" Type="http://schemas.openxmlformats.org/officeDocument/2006/relationships/image" Target="../media/image63.png"/><Relationship Id="rId2" Type="http://schemas.openxmlformats.org/officeDocument/2006/relationships/image" Target="../media/image52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6.png"/><Relationship Id="rId5" Type="http://schemas.openxmlformats.org/officeDocument/2006/relationships/image" Target="../media/image47.png"/><Relationship Id="rId15" Type="http://schemas.openxmlformats.org/officeDocument/2006/relationships/image" Target="../media/image61.png"/><Relationship Id="rId10" Type="http://schemas.openxmlformats.org/officeDocument/2006/relationships/image" Target="../media/image55.png"/><Relationship Id="rId19" Type="http://schemas.openxmlformats.org/officeDocument/2006/relationships/image" Target="../media/image65.png"/><Relationship Id="rId4" Type="http://schemas.openxmlformats.org/officeDocument/2006/relationships/image" Target="../media/image46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NUL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0.png"/><Relationship Id="rId5" Type="http://schemas.openxmlformats.org/officeDocument/2006/relationships/image" Target="../media/image1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0.png"/><Relationship Id="rId4" Type="http://schemas.openxmlformats.org/officeDocument/2006/relationships/image" Target="../media/image12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13" Type="http://schemas.openxmlformats.org/officeDocument/2006/relationships/image" Target="../media/image221.png"/><Relationship Id="rId3" Type="http://schemas.openxmlformats.org/officeDocument/2006/relationships/image" Target="../media/image120.png"/><Relationship Id="rId12" Type="http://schemas.openxmlformats.org/officeDocument/2006/relationships/image" Target="../media/image212.png"/><Relationship Id="rId2" Type="http://schemas.openxmlformats.org/officeDocument/2006/relationships/image" Target="../media/image110.png"/><Relationship Id="rId16" Type="http://schemas.openxmlformats.org/officeDocument/2006/relationships/image" Target="../media/image45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01.png"/><Relationship Id="rId15" Type="http://schemas.openxmlformats.org/officeDocument/2006/relationships/image" Target="../media/image440.png"/><Relationship Id="rId10" Type="http://schemas.openxmlformats.org/officeDocument/2006/relationships/image" Target="../media/image191.png"/><Relationship Id="rId4" Type="http://schemas.openxmlformats.org/officeDocument/2006/relationships/image" Target="../media/image130.png"/><Relationship Id="rId9" Type="http://schemas.openxmlformats.org/officeDocument/2006/relationships/image" Target="../media/image181.png"/><Relationship Id="rId14" Type="http://schemas.openxmlformats.org/officeDocument/2006/relationships/image" Target="../media/image43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3" Type="http://schemas.openxmlformats.org/officeDocument/2006/relationships/image" Target="../media/image150.png"/><Relationship Id="rId7" Type="http://schemas.openxmlformats.org/officeDocument/2006/relationships/image" Target="../media/image241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1.png"/><Relationship Id="rId5" Type="http://schemas.openxmlformats.org/officeDocument/2006/relationships/image" Target="../media/image231.png"/><Relationship Id="rId10" Type="http://schemas.openxmlformats.org/officeDocument/2006/relationships/image" Target="../media/image450.png"/><Relationship Id="rId9" Type="http://schemas.openxmlformats.org/officeDocument/2006/relationships/image" Target="../media/image43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13" Type="http://schemas.openxmlformats.org/officeDocument/2006/relationships/image" Target="../media/image440.png"/><Relationship Id="rId3" Type="http://schemas.openxmlformats.org/officeDocument/2006/relationships/image" Target="../media/image170.png"/><Relationship Id="rId7" Type="http://schemas.openxmlformats.org/officeDocument/2006/relationships/image" Target="../media/image231.png"/><Relationship Id="rId12" Type="http://schemas.openxmlformats.org/officeDocument/2006/relationships/image" Target="../media/image43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01.png"/><Relationship Id="rId10" Type="http://schemas.openxmlformats.org/officeDocument/2006/relationships/image" Target="../media/image221.png"/><Relationship Id="rId4" Type="http://schemas.openxmlformats.org/officeDocument/2006/relationships/image" Target="../media/image180.png"/><Relationship Id="rId9" Type="http://schemas.openxmlformats.org/officeDocument/2006/relationships/image" Target="../media/image212.png"/><Relationship Id="rId14" Type="http://schemas.openxmlformats.org/officeDocument/2006/relationships/image" Target="../media/image45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450.png"/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30.png"/><Relationship Id="rId10" Type="http://schemas.openxmlformats.org/officeDocument/2006/relationships/image" Target="../media/image22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13" Type="http://schemas.openxmlformats.org/officeDocument/2006/relationships/image" Target="../media/image201.png"/><Relationship Id="rId3" Type="http://schemas.openxmlformats.org/officeDocument/2006/relationships/image" Target="../media/image230.png"/><Relationship Id="rId12" Type="http://schemas.openxmlformats.org/officeDocument/2006/relationships/image" Target="../media/image320.png"/><Relationship Id="rId2" Type="http://schemas.openxmlformats.org/officeDocument/2006/relationships/image" Target="../media/image220.png"/><Relationship Id="rId16" Type="http://schemas.openxmlformats.org/officeDocument/2006/relationships/image" Target="../media/image45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12.png"/><Relationship Id="rId15" Type="http://schemas.openxmlformats.org/officeDocument/2006/relationships/image" Target="../media/image470.png"/><Relationship Id="rId10" Type="http://schemas.openxmlformats.org/officeDocument/2006/relationships/image" Target="../media/image191.png"/><Relationship Id="rId4" Type="http://schemas.openxmlformats.org/officeDocument/2006/relationships/image" Target="../media/image240.png"/><Relationship Id="rId9" Type="http://schemas.openxmlformats.org/officeDocument/2006/relationships/image" Target="../media/image310.png"/><Relationship Id="rId14" Type="http://schemas.openxmlformats.org/officeDocument/2006/relationships/image" Target="../media/image4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10.png"/><Relationship Id="rId12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.png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3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8.png"/><Relationship Id="rId14" Type="http://schemas.openxmlformats.org/officeDocument/2006/relationships/image" Target="../media/image1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1.png"/><Relationship Id="rId18" Type="http://schemas.openxmlformats.org/officeDocument/2006/relationships/image" Target="../media/image16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17" Type="http://schemas.openxmlformats.org/officeDocument/2006/relationships/image" Target="../media/image15.png"/><Relationship Id="rId2" Type="http://schemas.openxmlformats.org/officeDocument/2006/relationships/image" Target="../media/image40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8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  <a:ea typeface="+mj-ea"/>
              </a:rPr>
              <a:t>第</a:t>
            </a:r>
            <a:r>
              <a:rPr kumimoji="1" lang="en-US" altLang="ja-JP" dirty="0">
                <a:latin typeface="+mj-ea"/>
                <a:ea typeface="+mj-ea"/>
              </a:rPr>
              <a:t>2</a:t>
            </a:r>
            <a:r>
              <a:rPr kumimoji="1" lang="ja-JP" altLang="en-US" dirty="0">
                <a:latin typeface="+mj-ea"/>
                <a:ea typeface="+mj-ea"/>
              </a:rPr>
              <a:t>回追加資料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(10</a:t>
            </a:r>
            <a:r>
              <a:rPr lang="ja-JP" altLang="en-US" dirty="0">
                <a:latin typeface="+mj-ea"/>
                <a:ea typeface="+mj-ea"/>
              </a:rPr>
              <a:t>月</a:t>
            </a:r>
            <a:r>
              <a:rPr lang="en-US" altLang="ja-JP">
                <a:latin typeface="+mj-ea"/>
                <a:ea typeface="+mj-ea"/>
              </a:rPr>
              <a:t>8</a:t>
            </a:r>
            <a:r>
              <a:rPr lang="ja-JP" altLang="en-US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87172" y="326141"/>
            <a:ext cx="738664" cy="3279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曲線と曲面の幾何学第２回です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363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07679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>
            <a:off x="3146888" y="3772329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0800000">
            <a:off x="5860560" y="11977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5113625" y="1196742"/>
                <a:ext cx="118810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625" y="1196742"/>
                <a:ext cx="1188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5038707" y="442762"/>
            <a:ext cx="126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もう一つ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358756" y="365759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756" y="3657598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633174" y="326141"/>
            <a:ext cx="1292662" cy="32406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二次曲線としてはもう一つ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反比例のグラフも出て来ました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こちらの方が先でしたね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これも図はａが正の場合です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3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07679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>
            <a:off x="3146888" y="3772329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0800000">
            <a:off x="5860560" y="11977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5113625" y="1196742"/>
                <a:ext cx="118810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625" y="1196742"/>
                <a:ext cx="1188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573165" y="5464399"/>
            <a:ext cx="2497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</a:t>
            </a:r>
            <a:r>
              <a:rPr kumimoji="1" lang="en-US" altLang="ja-JP" sz="2400" dirty="0">
                <a:solidFill>
                  <a:srgbClr val="0070C0"/>
                </a:solidFill>
              </a:rPr>
              <a:t>(</a:t>
            </a:r>
            <a:r>
              <a:rPr kumimoji="1" lang="ja-JP" altLang="en-US" sz="2400" dirty="0">
                <a:solidFill>
                  <a:srgbClr val="0070C0"/>
                </a:solidFill>
              </a:rPr>
              <a:t>直角</a:t>
            </a:r>
            <a:r>
              <a:rPr kumimoji="1" lang="en-US" altLang="ja-JP" sz="2400" dirty="0">
                <a:solidFill>
                  <a:srgbClr val="0070C0"/>
                </a:solidFill>
              </a:rPr>
              <a:t>)</a:t>
            </a:r>
            <a:r>
              <a:rPr kumimoji="1" lang="ja-JP" altLang="en-US" sz="2400" dirty="0">
                <a:solidFill>
                  <a:srgbClr val="0070C0"/>
                </a:solidFill>
              </a:rPr>
              <a:t>双曲線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38707" y="442762"/>
            <a:ext cx="126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もう一つ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358756" y="365759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756" y="3657598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4652508" y="595833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漸近線は座標軸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633174" y="326141"/>
            <a:ext cx="1292662" cy="56820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これは漸近線が座標軸となるような直角双曲線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２枚前までの右側の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言うと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ａと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ｂ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の絶対値が等しい場合と相似ですが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その場合漸近線はｙ＝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±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で座標軸から４５度ずれます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9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3756886" y="1197748"/>
                <a:ext cx="39015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𝑏𝑥𝑦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𝑒𝑦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886" y="1197748"/>
                <a:ext cx="390158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208347" y="5431520"/>
            <a:ext cx="3115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</a:t>
            </a:r>
            <a:r>
              <a:rPr kumimoji="1" lang="en-US" altLang="ja-JP" sz="2400" dirty="0">
                <a:solidFill>
                  <a:srgbClr val="0070C0"/>
                </a:solidFill>
              </a:rPr>
              <a:t>???</a:t>
            </a:r>
            <a:r>
              <a:rPr kumimoji="1" lang="ja-JP" altLang="en-US" sz="2400" dirty="0">
                <a:solidFill>
                  <a:srgbClr val="0070C0"/>
                </a:solidFill>
              </a:rPr>
              <a:t>　判定したい！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3660" y="446880"/>
            <a:ext cx="22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今回の問題は</a:t>
            </a:r>
            <a:r>
              <a:rPr kumimoji="1" lang="ja-JP" altLang="en-US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0422" y="3242099"/>
            <a:ext cx="1596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グラフを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描かずに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10633174" y="326141"/>
            <a:ext cx="1292662" cy="53117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さて今回の問題は一般の二次曲線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つまり２変数の二次方程式で表される平面図形を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どのような曲線か判定し分類しようと言う問題です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それもグラフを描かずに式を見ただけで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87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29643" y="3090929"/>
            <a:ext cx="338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平行移動したものでは？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33174" y="326141"/>
            <a:ext cx="1292662" cy="487729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ここまで見て来た例のどれかを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平行移動すればよいものももちろんあります　　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とｙを入れ替えてみたりとか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まあそれだけで何とかなると楽なのですが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91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48239" y="1957097"/>
            <a:ext cx="3409513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8821843" y="2694852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960408" y="2710217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18759" y="248503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561475">
            <a:off x="9925650" y="25164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/>
          <p:cNvSpPr txBox="1"/>
          <p:nvPr/>
        </p:nvSpPr>
        <p:spPr>
          <a:xfrm>
            <a:off x="4198512" y="446880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平行移動したものは・・・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910173" y="326141"/>
            <a:ext cx="1015663" cy="41671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とりあえずそれぞれ平行移動したものは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どんな式になるか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試しに計算してみましょう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01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51270" y="1974715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8821843" y="2694852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960408" y="2710217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18759" y="248503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561475">
            <a:off x="9925650" y="25164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/>
          <p:cNvCxnSpPr/>
          <p:nvPr/>
        </p:nvCxnSpPr>
        <p:spPr>
          <a:xfrm flipV="1">
            <a:off x="2107611" y="3918576"/>
            <a:ext cx="2460896" cy="3220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3334104" y="2076897"/>
            <a:ext cx="0" cy="260475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1415165" y="5157565"/>
                <a:ext cx="2051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165" y="5157565"/>
                <a:ext cx="2051267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円弧 46"/>
          <p:cNvSpPr/>
          <p:nvPr/>
        </p:nvSpPr>
        <p:spPr>
          <a:xfrm rot="5400000">
            <a:off x="1649683" y="1644990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7030A0"/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2640169" y="3946886"/>
            <a:ext cx="693935" cy="32500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3244568" y="3886461"/>
                <a:ext cx="7795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568" y="3886461"/>
                <a:ext cx="779572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446454" y="5537477"/>
                <a:ext cx="39240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rgbClr val="FF0000"/>
                    </a:solidFill>
                  </a:rPr>
                  <a:t>→ 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𝑎𝑝𝑥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454" y="5537477"/>
                <a:ext cx="3924036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124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/>
          <p:cNvSpPr txBox="1"/>
          <p:nvPr/>
        </p:nvSpPr>
        <p:spPr>
          <a:xfrm>
            <a:off x="4198512" y="446880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平行移動したものは・・・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061012" y="385176"/>
            <a:ext cx="1015663" cy="45871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左の放物線を右に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ｐ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上にｑ平行移動した式は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赤字で書いた通りなんですが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二次の項はやはり１項だけです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30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47481" y="1974721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8821843" y="2694852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956081" y="2694852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18759" y="248503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561475">
            <a:off x="9925650" y="25164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/>
          <p:cNvCxnSpPr/>
          <p:nvPr/>
        </p:nvCxnSpPr>
        <p:spPr>
          <a:xfrm>
            <a:off x="5468197" y="3088843"/>
            <a:ext cx="297502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6911583" y="2003796"/>
            <a:ext cx="12878" cy="217009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6056802" y="2631643"/>
            <a:ext cx="1700011" cy="914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5922966" y="3088842"/>
            <a:ext cx="1024526" cy="56492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6889154" y="3050551"/>
                <a:ext cx="7795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154" y="3050551"/>
                <a:ext cx="779572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4364102" y="4875077"/>
                <a:ext cx="2789080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1"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kumimoji="1"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kumimoji="1"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02" y="4875077"/>
                <a:ext cx="2789080" cy="64812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4519181" y="5600746"/>
                <a:ext cx="50667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rgbClr val="FF0000"/>
                    </a:solidFill>
                  </a:rPr>
                  <a:t>→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𝑝𝑥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𝑞𝑦</m:t>
                    </m:r>
                  </m:oMath>
                </a14:m>
                <a:endParaRPr kumimoji="1" lang="en-US" altLang="ja-JP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181" y="5600746"/>
                <a:ext cx="5066704" cy="646331"/>
              </a:xfrm>
              <a:prstGeom prst="rect">
                <a:avLst/>
              </a:prstGeom>
              <a:blipFill rotWithShape="0">
                <a:blip r:embed="rId16"/>
                <a:stretch>
                  <a:fillRect l="-963" t="-5660" b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テキスト ボックス 49"/>
          <p:cNvSpPr txBox="1"/>
          <p:nvPr/>
        </p:nvSpPr>
        <p:spPr>
          <a:xfrm>
            <a:off x="4198512" y="446880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平行移動したものは・・・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074852" y="382097"/>
            <a:ext cx="1015663" cy="48628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真ん中の楕円を同じように平行移動した式でも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二次の項は２項のままです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右の双曲線は同様なので省略します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047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07679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/>
          <p:cNvSpPr/>
          <p:nvPr/>
        </p:nvSpPr>
        <p:spPr>
          <a:xfrm rot="10800000">
            <a:off x="5860560" y="11977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5113625" y="1196742"/>
                <a:ext cx="118810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625" y="1196742"/>
                <a:ext cx="1188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358756" y="365759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756" y="3657598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V="1">
            <a:off x="5707679" y="3089634"/>
            <a:ext cx="1024526" cy="56492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312673" y="3089634"/>
            <a:ext cx="2962141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6711738" y="1731211"/>
            <a:ext cx="0" cy="271684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弧 20"/>
          <p:cNvSpPr/>
          <p:nvPr/>
        </p:nvSpPr>
        <p:spPr>
          <a:xfrm rot="10800000">
            <a:off x="6867842" y="632820"/>
            <a:ext cx="2420789" cy="234512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>
            <a:off x="3146888" y="3772329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>
            <a:off x="4156084" y="3201327"/>
            <a:ext cx="2420789" cy="234512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6699568" y="3102082"/>
                <a:ext cx="7795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568" y="3102082"/>
                <a:ext cx="779572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4287079" y="5226584"/>
                <a:ext cx="20981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b="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ja-JP" altLang="en-US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79" y="5226584"/>
                <a:ext cx="209811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326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4287079" y="5552522"/>
                <a:ext cx="39240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rgbClr val="FF0000"/>
                    </a:solidFill>
                  </a:rPr>
                  <a:t>→ 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𝑞𝑥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𝑝𝑦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𝑝𝑞</m:t>
                        </m:r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79" y="5552522"/>
                <a:ext cx="3924036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24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/>
          <p:cNvSpPr txBox="1"/>
          <p:nvPr/>
        </p:nvSpPr>
        <p:spPr>
          <a:xfrm>
            <a:off x="4198512" y="446880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平行移動したものは・・・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339572" y="386505"/>
            <a:ext cx="738664" cy="46432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そして座標軸を漸近線とする直角双曲線でも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二次の項はやはり１項のまま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717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47063" y="3090929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平行移動しても二次の項は増えない！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39572" y="382289"/>
            <a:ext cx="738664" cy="4854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要するに平行移動しても二次の項は増えません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とｙを入れ替えても同様です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14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029139" y="3426545"/>
            <a:ext cx="2994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の間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33" name="円弧 32"/>
          <p:cNvSpPr/>
          <p:nvPr/>
        </p:nvSpPr>
        <p:spPr>
          <a:xfrm rot="2664023">
            <a:off x="3337573" y="2478965"/>
            <a:ext cx="2291060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391629">
            <a:off x="6785183" y="2523040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80021" y="452258"/>
            <a:ext cx="3915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二次の項が３項になると・・・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756838" y="3657599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2155903" y="2299176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1561849" y="1196743"/>
                <a:ext cx="118810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849" y="1196743"/>
                <a:ext cx="1188109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1747060" y="2262851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060" y="2262851"/>
                <a:ext cx="371384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806980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80" y="3657599"/>
                <a:ext cx="365806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450159" y="365152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159" y="3651526"/>
                <a:ext cx="377744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円弧 46"/>
          <p:cNvSpPr/>
          <p:nvPr/>
        </p:nvSpPr>
        <p:spPr>
          <a:xfrm rot="10800000">
            <a:off x="2265237" y="119674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>
            <a:off x="-421599" y="37733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58217" y="3404000"/>
            <a:ext cx="370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と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827903" y="5558811"/>
            <a:ext cx="453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中途半端に傾いた直角双曲線？</a:t>
            </a: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4747976" y="363483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 flipV="1">
            <a:off x="6179644" y="2467898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5304888" y="2750068"/>
            <a:ext cx="1697795" cy="190587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5398996" y="2750068"/>
            <a:ext cx="1669531" cy="187303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正方形/長方形 52"/>
              <p:cNvSpPr/>
              <p:nvPr/>
            </p:nvSpPr>
            <p:spPr>
              <a:xfrm>
                <a:off x="5330709" y="1027374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3" name="正方形/長方形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709" y="1027374"/>
                <a:ext cx="1713075" cy="64812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7454288" y="363483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288" y="3634833"/>
                <a:ext cx="377744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5815469" y="2413953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469" y="2413953"/>
                <a:ext cx="371384" cy="369332"/>
              </a:xfrm>
              <a:prstGeom prst="rect">
                <a:avLst/>
              </a:prstGeom>
              <a:blipFill rotWithShape="0">
                <a:blip r:embed="rId2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5863241" y="3703544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1" y="3703544"/>
                <a:ext cx="365806" cy="369332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矢印コネクタ 23"/>
          <p:cNvCxnSpPr/>
          <p:nvPr/>
        </p:nvCxnSpPr>
        <p:spPr>
          <a:xfrm>
            <a:off x="8974758" y="3604657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10413636" y="2012277"/>
            <a:ext cx="19693" cy="28972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9165361" y="3146921"/>
            <a:ext cx="2704581" cy="87393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11681070" y="360465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1070" y="3604657"/>
                <a:ext cx="377744" cy="369332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10073195" y="1999972"/>
                <a:ext cx="371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3195" y="1999972"/>
                <a:ext cx="371384" cy="369332"/>
              </a:xfrm>
              <a:prstGeom prst="rect">
                <a:avLst/>
              </a:prstGeom>
              <a:blipFill rotWithShape="0">
                <a:blip r:embed="rId2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10090023" y="3673368"/>
                <a:ext cx="365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0023" y="3673368"/>
                <a:ext cx="365806" cy="369332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円弧 37"/>
          <p:cNvSpPr/>
          <p:nvPr/>
        </p:nvSpPr>
        <p:spPr>
          <a:xfrm rot="20618816">
            <a:off x="8440177" y="411821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 rot="9820494">
            <a:off x="10132227" y="782319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/>
          <p:cNvCxnSpPr/>
          <p:nvPr/>
        </p:nvCxnSpPr>
        <p:spPr>
          <a:xfrm flipH="1" flipV="1">
            <a:off x="9929562" y="2281298"/>
            <a:ext cx="1025513" cy="264671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9767435" y="353033"/>
            <a:ext cx="2400657" cy="2387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では二次の項が３項に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増えるのはどんな時か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例えば直角双曲線なら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４５度ではなくて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もっと中途半端に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漸近線が傾いて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いる場合とか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9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83434" y="303941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二次曲線の分類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87172" y="326141"/>
            <a:ext cx="738664" cy="39667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今回は前回の座標変換の例題も兼ねて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二次曲線の分類をしてみましょう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16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036758" y="340400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の間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8821843" y="2694852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963967" y="2710217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18759" y="248503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561475">
            <a:off x="9925650" y="25164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/>
          <p:cNvSpPr txBox="1"/>
          <p:nvPr/>
        </p:nvSpPr>
        <p:spPr>
          <a:xfrm>
            <a:off x="4665787" y="430976"/>
            <a:ext cx="244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より一般には・・・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756838" y="3657599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2155903" y="2299176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1561849" y="1196743"/>
                <a:ext cx="118810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849" y="1196743"/>
                <a:ext cx="1188109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1747060" y="2262851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060" y="2262851"/>
                <a:ext cx="371384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806980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80" y="3657599"/>
                <a:ext cx="365806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450159" y="365152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159" y="3651526"/>
                <a:ext cx="377744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円弧 46"/>
          <p:cNvSpPr/>
          <p:nvPr/>
        </p:nvSpPr>
        <p:spPr>
          <a:xfrm rot="10800000">
            <a:off x="2265237" y="119674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>
            <a:off x="-421599" y="37733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22132" y="3404001"/>
            <a:ext cx="370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と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383694" y="3417650"/>
            <a:ext cx="977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又は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115229" y="5645205"/>
            <a:ext cx="3453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楕円などの可能性もあり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151941" y="369379"/>
            <a:ext cx="2123658" cy="3279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より一般には楕円と双曲線の間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みたいな場合も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ありうるわけで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どちらになるかわからない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その変わり目も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気になりますが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それはちょっと後回しにして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90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3756886" y="1197748"/>
                <a:ext cx="39015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𝑏𝑥𝑦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𝑒𝑦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886" y="1197748"/>
                <a:ext cx="390158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081019" y="5485431"/>
            <a:ext cx="5370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式を見てもすぐには楕円とわからない！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41676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例えば楕円でも傾いていると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785574" y="398076"/>
            <a:ext cx="1292662" cy="37295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まあ仮に楕円らしかったとしても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その楕円だと言うことを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式を一目見て判断できるかと言うと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それはちょっと難しそうなわけで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70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3756886" y="1197748"/>
                <a:ext cx="39015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𝑏𝑥𝑦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𝑒𝑦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886" y="1197748"/>
                <a:ext cx="390158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665391" y="5602304"/>
                <a:ext cx="4201745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0070C0"/>
                    </a:solidFill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ja-JP" altLang="en-US" sz="2400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　</a:t>
                </a:r>
                <a:r>
                  <a:rPr kumimoji="1" lang="ja-JP" altLang="en-US" sz="2400" dirty="0">
                    <a:solidFill>
                      <a:srgbClr val="0070C0"/>
                    </a:solidFill>
                  </a:rPr>
                  <a:t>と表せるはず！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91" y="5602304"/>
                <a:ext cx="4201745" cy="666529"/>
              </a:xfrm>
              <a:prstGeom prst="rect">
                <a:avLst/>
              </a:prstGeom>
              <a:blipFill rotWithShape="0">
                <a:blip r:embed="rId3"/>
                <a:stretch>
                  <a:fillRect r="-725" b="-4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741676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でも座標軸を取り換えれば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45462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3962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10785574" y="383346"/>
            <a:ext cx="1292662" cy="34858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でも上手い座標変換を見つければ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本当に楕円なら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きっと皆さんがよくご存じの形の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方程式で表されるはずなので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18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87143" y="3039413"/>
            <a:ext cx="5120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実対称行列の対角化を利用して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式が簡単になる座標軸を見つけよう！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85574" y="382288"/>
            <a:ext cx="1292662" cy="4200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それを目指して考えるときに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とても役に立つのが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実対称行列の直交行列による対角化です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なぜかと言うと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54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4308614" y="1235955"/>
                <a:ext cx="2901327" cy="408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/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𝒃𝒙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614" y="1235955"/>
                <a:ext cx="2901327" cy="4082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371096" y="5670989"/>
            <a:ext cx="2790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0070C0"/>
                </a:solidFill>
              </a:rPr>
              <a:t>(</a:t>
            </a:r>
            <a:r>
              <a:rPr lang="en-US" altLang="ja-JP" sz="24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f  </a:t>
            </a:r>
            <a:r>
              <a:rPr kumimoji="1" lang="ja-JP" altLang="en-US" sz="2400" dirty="0">
                <a:solidFill>
                  <a:srgbClr val="0070C0"/>
                </a:solidFill>
              </a:rPr>
              <a:t>は </a:t>
            </a:r>
            <a:r>
              <a:rPr kumimoji="1" lang="en-US" altLang="ja-JP" sz="2400" i="1" dirty="0">
                <a:solidFill>
                  <a:srgbClr val="0070C0"/>
                </a:solidFill>
                <a:latin typeface="Cambria Math" panose="02040503050406030204" pitchFamily="18" charset="0"/>
              </a:rPr>
              <a:t>c</a:t>
            </a:r>
            <a:r>
              <a:rPr kumimoji="1" lang="ja-JP" altLang="en-US" sz="2400" i="1" dirty="0">
                <a:solidFill>
                  <a:srgbClr val="0070C0"/>
                </a:solidFill>
                <a:latin typeface="Cambria Math" panose="02040503050406030204" pitchFamily="18" charset="0"/>
              </a:rPr>
              <a:t>  </a:t>
            </a:r>
            <a:r>
              <a:rPr kumimoji="1" lang="ja-JP" altLang="en-US" sz="2400" dirty="0">
                <a:solidFill>
                  <a:srgbClr val="0070C0"/>
                </a:solidFill>
              </a:rPr>
              <a:t>に取り替え</a:t>
            </a:r>
            <a:r>
              <a:rPr kumimoji="1" lang="en-US" altLang="ja-JP" sz="2400" dirty="0">
                <a:solidFill>
                  <a:srgbClr val="0070C0"/>
                </a:solidFill>
              </a:rPr>
              <a:t>)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83563" y="498801"/>
            <a:ext cx="4812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行列とベクトルを用いて表示すると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45462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3962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10633174" y="326141"/>
            <a:ext cx="1292662" cy="39331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２変数の二次方程式は一般に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実対称行列Ａを用いて表せて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定数項に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を使うのは気持ち悪いので</a:t>
            </a: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に取り替えました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5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3606800" y="1235955"/>
                <a:ext cx="4150623" cy="408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/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800" y="1235955"/>
                <a:ext cx="4150623" cy="4082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2830559" y="5686084"/>
            <a:ext cx="587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行列</a:t>
            </a:r>
            <a:r>
              <a:rPr kumimoji="1" lang="en-US" altLang="ja-JP" sz="2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kumimoji="1" lang="ja-JP" altLang="en-US" sz="2400" dirty="0">
                <a:solidFill>
                  <a:srgbClr val="0070C0"/>
                </a:solidFill>
              </a:rPr>
              <a:t>の固有ベクトルがよい座標軸を作る！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83563" y="498801"/>
            <a:ext cx="4812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行列とベクトルを用いて表示すると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45462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3962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6074541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5872865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36845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10476492" y="406426"/>
            <a:ext cx="1569660" cy="4300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Ａの固有ベクトルで単位ベクトルなものを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Ｖ１Ｖ２とすると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実対称行列ではこれらは直交するので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並べてできる行列Ｐは直交行列で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その方向に座標軸をとれば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187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4308614" y="1235955"/>
                <a:ext cx="2901327" cy="646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614" y="1235955"/>
                <a:ext cx="2901327" cy="6464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815076" y="5646960"/>
            <a:ext cx="197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楕円と確認！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15397" y="318693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Ａの固有値が共に正</a:t>
            </a:r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又は</a:t>
            </a:r>
            <a:r>
              <a:rPr kumimoji="1" lang="ja-JP" altLang="en-US" sz="2400" dirty="0">
                <a:solidFill>
                  <a:srgbClr val="FF0000"/>
                </a:solidFill>
              </a:rPr>
              <a:t>共に負</a:t>
            </a:r>
            <a:r>
              <a:rPr kumimoji="1" lang="en-US" altLang="ja-JP" sz="2400" dirty="0">
                <a:solidFill>
                  <a:srgbClr val="FF0000"/>
                </a:solidFill>
              </a:rPr>
              <a:t>)</a:t>
            </a: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ならば座標変換して整理して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45462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3962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6074541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5872865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166" y="2761183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878" y="2747721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9954578" y="408211"/>
            <a:ext cx="2123658" cy="3248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二次の項の内ＸＹの項が消えて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Ａの固有値が同符号なら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楕円とわかると言う訳です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それなら二次の項だけ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調べればよいのかと言うと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そこまで甘くはありません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と言うのも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35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4727708" y="1166810"/>
                <a:ext cx="2063137" cy="646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708" y="1166810"/>
                <a:ext cx="2063137" cy="6464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5614237" y="5647300"/>
            <a:ext cx="932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一点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7715" y="498459"/>
            <a:ext cx="407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ただし定数項の符号次第では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45462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3962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6074541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5872865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5937007" y="328941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1279521" y="1166810"/>
                <a:ext cx="2063137" cy="646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521" y="1166810"/>
                <a:ext cx="2063137" cy="64645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2022385" y="5647301"/>
            <a:ext cx="115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空集合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1098055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 flipV="1">
            <a:off x="1948061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2626354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 flipV="1">
            <a:off x="2424678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3931492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492" y="2619304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1613021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021" y="2207176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2409572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572" y="3412924"/>
                <a:ext cx="37774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2871083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083" y="3258717"/>
                <a:ext cx="377744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2136202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202" y="3142777"/>
                <a:ext cx="377744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テキスト ボックス 35"/>
          <p:cNvSpPr txBox="1"/>
          <p:nvPr/>
        </p:nvSpPr>
        <p:spPr>
          <a:xfrm>
            <a:off x="2446554" y="3164002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∅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54578" y="410135"/>
            <a:ext cx="2123658" cy="41880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平行移動したときに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一次の項や定数項も影響を受けて変わり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右辺に移項して整理した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定数項の符号がどうなるかは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計算してみないとわかりません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その結果次第では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一点とか空集合の場合もあるわけです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42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4727708" y="1166810"/>
                <a:ext cx="2063137" cy="646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708" y="1166810"/>
                <a:ext cx="2063137" cy="6464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5146803" y="5647302"/>
            <a:ext cx="2083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交わる二直線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45462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3962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6074541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5872865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679" y="2619304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08" y="2207176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59" y="3412924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70" y="3258717"/>
                <a:ext cx="37774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389" y="3142777"/>
                <a:ext cx="37774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コネクタ 8"/>
          <p:cNvCxnSpPr/>
          <p:nvPr/>
        </p:nvCxnSpPr>
        <p:spPr>
          <a:xfrm>
            <a:off x="6070875" y="1941342"/>
            <a:ext cx="0" cy="29401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27708" y="2619304"/>
            <a:ext cx="2806433" cy="16303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3348111" y="508191"/>
            <a:ext cx="505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固有値が正と負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双曲線のタイプ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  <a:r>
              <a:rPr lang="ja-JP" altLang="en-US" sz="2400" dirty="0">
                <a:solidFill>
                  <a:srgbClr val="FF0000"/>
                </a:solidFill>
              </a:rPr>
              <a:t>では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85574" y="417583"/>
            <a:ext cx="1292662" cy="43178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同じことは他の曲線のタイプでも起こり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固有値が異符号つまり双曲線タイプでは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右辺が０なら漸近線自身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つまり交わる二直線になってしまいますし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177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1707861" y="1349067"/>
                <a:ext cx="12344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861" y="1349067"/>
                <a:ext cx="1234425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/>
          <p:cNvCxnSpPr/>
          <p:nvPr/>
        </p:nvCxnSpPr>
        <p:spPr>
          <a:xfrm flipV="1">
            <a:off x="1098055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 flipV="1">
            <a:off x="1948061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2626354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 flipV="1">
            <a:off x="2424678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3931492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492" y="2619304"/>
                <a:ext cx="37774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1613021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021" y="2207176"/>
                <a:ext cx="37774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2409572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572" y="3412924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2871083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083" y="3258717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2136202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202" y="3142777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正方形/長方形 39"/>
              <p:cNvSpPr/>
              <p:nvPr/>
            </p:nvSpPr>
            <p:spPr>
              <a:xfrm>
                <a:off x="8726348" y="1349067"/>
                <a:ext cx="12344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正方形/長方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348" y="1349067"/>
                <a:ext cx="123442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40"/>
          <p:cNvSpPr txBox="1"/>
          <p:nvPr/>
        </p:nvSpPr>
        <p:spPr>
          <a:xfrm>
            <a:off x="8640113" y="5647301"/>
            <a:ext cx="2002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平行な二直線</a:t>
            </a:r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81165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 flipV="1">
            <a:off x="89665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9644841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 flipV="1">
            <a:off x="9443165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10949979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9979" y="2619304"/>
                <a:ext cx="37774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8631508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508" y="2207176"/>
                <a:ext cx="37774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9428059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059" y="3412924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9889570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9570" y="3258717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9154689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689" y="3142777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直線コネクタ 50"/>
          <p:cNvCxnSpPr/>
          <p:nvPr/>
        </p:nvCxnSpPr>
        <p:spPr>
          <a:xfrm>
            <a:off x="9389588" y="1970964"/>
            <a:ext cx="1308401" cy="24337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8568958" y="2391842"/>
            <a:ext cx="1308401" cy="24337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正方形/長方形 52"/>
              <p:cNvSpPr/>
              <p:nvPr/>
            </p:nvSpPr>
            <p:spPr>
              <a:xfrm>
                <a:off x="5239344" y="1349067"/>
                <a:ext cx="12344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正方形/長方形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344" y="1349067"/>
                <a:ext cx="1234425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/>
          <p:cNvSpPr txBox="1"/>
          <p:nvPr/>
        </p:nvSpPr>
        <p:spPr>
          <a:xfrm>
            <a:off x="5153109" y="5647301"/>
            <a:ext cx="2002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重なる</a:t>
            </a:r>
            <a:r>
              <a:rPr kumimoji="1" lang="ja-JP" altLang="en-US" sz="2400" dirty="0">
                <a:solidFill>
                  <a:srgbClr val="0070C0"/>
                </a:solidFill>
              </a:rPr>
              <a:t>二直線</a:t>
            </a:r>
          </a:p>
        </p:txBody>
      </p:sp>
      <p:cxnSp>
        <p:nvCxnSpPr>
          <p:cNvPr id="55" name="直線矢印コネクタ 54"/>
          <p:cNvCxnSpPr/>
          <p:nvPr/>
        </p:nvCxnSpPr>
        <p:spPr>
          <a:xfrm flipV="1">
            <a:off x="4629538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 flipV="1">
            <a:off x="5479544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6157837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 flipV="1">
            <a:off x="5956161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7462975" y="261930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975" y="2619304"/>
                <a:ext cx="37774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5144504" y="2207176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504" y="2207176"/>
                <a:ext cx="37774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5941055" y="341292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055" y="3412924"/>
                <a:ext cx="377744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6402566" y="325871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566" y="3258717"/>
                <a:ext cx="377744" cy="369332"/>
              </a:xfrm>
              <a:prstGeom prst="rect">
                <a:avLst/>
              </a:prstGeom>
              <a:blipFill rotWithShape="0">
                <a:blip r:embed="rId1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5667685" y="314277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685" y="3142777"/>
                <a:ext cx="377744" cy="369332"/>
              </a:xfrm>
              <a:prstGeom prst="rect">
                <a:avLst/>
              </a:prstGeom>
              <a:blipFill rotWithShape="0">
                <a:blip r:embed="rId1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直線コネクタ 63"/>
          <p:cNvCxnSpPr/>
          <p:nvPr/>
        </p:nvCxnSpPr>
        <p:spPr>
          <a:xfrm>
            <a:off x="5493650" y="2184136"/>
            <a:ext cx="1308401" cy="24337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491553" y="2207176"/>
            <a:ext cx="1308401" cy="24337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2446554" y="3164002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∅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033534" y="5647300"/>
            <a:ext cx="1178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空集合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348111" y="508191"/>
            <a:ext cx="5050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固有値が正と０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放物線のタイプ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  <a:r>
              <a:rPr lang="ja-JP" altLang="en-US" sz="2400" dirty="0">
                <a:solidFill>
                  <a:srgbClr val="FF0000"/>
                </a:solidFill>
              </a:rPr>
              <a:t>では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　　 </a:t>
            </a:r>
            <a:r>
              <a:rPr kumimoji="1" lang="ja-JP" altLang="en-US" sz="2400" dirty="0">
                <a:solidFill>
                  <a:srgbClr val="FF0000"/>
                </a:solidFill>
              </a:rPr>
              <a:t>（又は負と０）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0022" y="392346"/>
            <a:ext cx="738664" cy="46336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他に平行な二直線が重なってしまって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結局１本だけになる場合や空集合もあります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0695201" y="392346"/>
            <a:ext cx="1569660" cy="4149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０固有値があるつまり放物線タイプなら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一次の項が残っていてくれないと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平行な二直線が現れたりします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楕円から双曲線への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変わり目は実はこれ</a:t>
            </a:r>
          </a:p>
        </p:txBody>
      </p:sp>
    </p:spTree>
    <p:extLst>
      <p:ext uri="{BB962C8B-B14F-4D97-AF65-F5344CB8AC3E}">
        <p14:creationId xmlns:p14="http://schemas.microsoft.com/office/powerpoint/2010/main" val="398096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98480" y="34779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二次曲線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5863" y="1974715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8854866" y="2619239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921285" y="2631721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34313" y="24698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561475">
            <a:off x="9908407" y="2470414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21" y="1226533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12" y="2325520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2903" y="3648483"/>
                <a:ext cx="3777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/>
          <p:cNvSpPr txBox="1"/>
          <p:nvPr/>
        </p:nvSpPr>
        <p:spPr>
          <a:xfrm>
            <a:off x="11187172" y="326141"/>
            <a:ext cx="738664" cy="37022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高校までに習った二次曲線と言えば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この三つでしょう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49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83434" y="3039413"/>
            <a:ext cx="3302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曲線とは言えないものも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分類には欠かせない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954578" y="377049"/>
            <a:ext cx="2123658" cy="50680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これらはとても曲線とは言えないんですけれども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完全に分類するためには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候補として入れておかないと不完全なので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無視することはできないわけです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二次曲線の分類のあらましは大体こんなところで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具体的な式変形は講義ノートで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しっかり学習しておいて下さい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89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83434" y="303941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二次曲面の分類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69532" y="366246"/>
            <a:ext cx="1292662" cy="344421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講義ノートでは問として出題して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略解だけ書いておいた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二次曲面の分類についても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少しだけ補足しておきましょう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67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3005229" y="1152947"/>
                <a:ext cx="5522069" cy="6686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sub>
                      </m:sSub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𝑦𝑧</m:t>
                      </m:r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229" y="1152947"/>
                <a:ext cx="5522069" cy="668645"/>
              </a:xfrm>
              <a:prstGeom prst="rect">
                <a:avLst/>
              </a:prstGeom>
              <a:blipFill rotWithShape="0">
                <a:blip r:embed="rId2"/>
                <a:stretch>
                  <a:fillRect b="-9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208347" y="5431520"/>
            <a:ext cx="3115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</a:t>
            </a:r>
            <a:r>
              <a:rPr lang="ja-JP" altLang="en-US" sz="2400" dirty="0">
                <a:solidFill>
                  <a:srgbClr val="0070C0"/>
                </a:solidFill>
              </a:rPr>
              <a:t>二次</a:t>
            </a:r>
            <a:r>
              <a:rPr kumimoji="1" lang="ja-JP" altLang="en-US" sz="2400" dirty="0">
                <a:solidFill>
                  <a:srgbClr val="0070C0"/>
                </a:solidFill>
              </a:rPr>
              <a:t>曲面の分類！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63662" y="44688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同じことを３変数で考えると</a:t>
            </a:r>
            <a:r>
              <a:rPr kumimoji="1" lang="ja-JP" altLang="en-US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0422" y="3242099"/>
            <a:ext cx="1596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グラフを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描かずに</a:t>
            </a:r>
          </a:p>
        </p:txBody>
      </p:sp>
      <p:cxnSp>
        <p:nvCxnSpPr>
          <p:cNvPr id="4" name="直線矢印コネクタ 3"/>
          <p:cNvCxnSpPr/>
          <p:nvPr/>
        </p:nvCxnSpPr>
        <p:spPr>
          <a:xfrm flipH="1">
            <a:off x="4919730" y="2936383"/>
            <a:ext cx="1712890" cy="14166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6991230" y="3242099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230" y="3242099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412512" y="220644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512" y="2206444"/>
                <a:ext cx="35375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658526" y="400680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526" y="4006809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11062573" y="380097"/>
            <a:ext cx="1015663" cy="32775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変数が２から３に増えるだけで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基本的な問題意識や考え方は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二次曲線の場合と全く同じです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314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4308614" y="1235955"/>
                <a:ext cx="2901327" cy="408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/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𝒃𝒙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614" y="1235955"/>
                <a:ext cx="2901327" cy="4082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786833" y="5670989"/>
            <a:ext cx="4005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やはり行列</a:t>
            </a:r>
            <a:r>
              <a:rPr kumimoji="1" lang="en-US" altLang="ja-JP" sz="2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kumimoji="1" lang="ja-JP" altLang="en-US" sz="2400" dirty="0">
                <a:solidFill>
                  <a:srgbClr val="0070C0"/>
                </a:solidFill>
              </a:rPr>
              <a:t>の対角化に帰着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83563" y="498801"/>
            <a:ext cx="4812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行列とベクトルを用いて表示すると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 rot="20021003">
            <a:off x="5127316" y="2891308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4546242" y="2588654"/>
            <a:ext cx="2987899" cy="166095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396248" y="2163651"/>
            <a:ext cx="1300766" cy="236971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6074541" y="3187819"/>
            <a:ext cx="385467" cy="1989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5872865" y="3069677"/>
            <a:ext cx="198010" cy="317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 rot="19668823">
            <a:off x="5794593" y="2931652"/>
            <a:ext cx="553792" cy="9120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 rot="20021003">
            <a:off x="5127315" y="3099959"/>
            <a:ext cx="2101860" cy="4623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5646279" y="2382315"/>
            <a:ext cx="756315" cy="215620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5974330" y="3373840"/>
            <a:ext cx="100211" cy="24537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4939849" y="2700640"/>
            <a:ext cx="1699667" cy="1832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6991230" y="3242099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230" y="3242099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412512" y="220644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512" y="220644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4681654" y="4184787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654" y="4184787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/>
          <p:cNvSpPr txBox="1"/>
          <p:nvPr/>
        </p:nvSpPr>
        <p:spPr>
          <a:xfrm>
            <a:off x="11062573" y="371326"/>
            <a:ext cx="1015663" cy="3670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使うのは実対称行列の対角化です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行列とベクトルを用いて表示すると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前と全く同じ式に見えますが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65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67175" y="605703"/>
            <a:ext cx="545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固有値の符号だけでも場合分けは多い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5837" y="2300513"/>
            <a:ext cx="1237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＋ ＋ ＋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664" y="3273731"/>
            <a:ext cx="124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err="1"/>
              <a:t>ー</a:t>
            </a:r>
            <a:r>
              <a:rPr lang="ja-JP" altLang="en-US" sz="2400" dirty="0"/>
              <a:t> </a:t>
            </a:r>
            <a:r>
              <a:rPr lang="ja-JP" altLang="en-US" sz="2400" dirty="0" err="1"/>
              <a:t>ー</a:t>
            </a:r>
            <a:r>
              <a:rPr lang="ja-JP" altLang="en-US" sz="2400" dirty="0"/>
              <a:t> </a:t>
            </a:r>
            <a:r>
              <a:rPr lang="ja-JP" altLang="en-US" sz="2400" dirty="0" err="1"/>
              <a:t>ー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77361" y="3185986"/>
            <a:ext cx="1348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＋ </a:t>
            </a:r>
            <a:r>
              <a:rPr lang="ja-JP" altLang="en-US" sz="2400" dirty="0" err="1"/>
              <a:t>ー</a:t>
            </a:r>
            <a:r>
              <a:rPr lang="ja-JP" altLang="en-US" sz="2400" dirty="0"/>
              <a:t> </a:t>
            </a:r>
            <a:r>
              <a:rPr lang="ja-JP" altLang="en-US" sz="2400" dirty="0" err="1"/>
              <a:t>ー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29113" y="3185985"/>
            <a:ext cx="119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err="1"/>
              <a:t>ー</a:t>
            </a:r>
            <a:r>
              <a:rPr lang="ja-JP" altLang="en-US" sz="2400" dirty="0"/>
              <a:t> </a:t>
            </a:r>
            <a:r>
              <a:rPr lang="ja-JP" altLang="en-US" sz="2400" dirty="0" err="1"/>
              <a:t>ー</a:t>
            </a:r>
            <a:r>
              <a:rPr lang="ja-JP" altLang="en-US" sz="2400" dirty="0"/>
              <a:t> ０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21272" y="2300512"/>
            <a:ext cx="1313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＋ </a:t>
            </a:r>
            <a:r>
              <a:rPr lang="ja-JP" altLang="en-US" sz="2400" dirty="0" err="1"/>
              <a:t>ー</a:t>
            </a:r>
            <a:r>
              <a:rPr lang="ja-JP" altLang="en-US" sz="2400" dirty="0"/>
              <a:t> ０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08960" y="2300513"/>
            <a:ext cx="119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＋ ＋ ０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49815" y="2280667"/>
            <a:ext cx="1376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＋ ＋ </a:t>
            </a:r>
            <a:r>
              <a:rPr lang="ja-JP" altLang="en-US" sz="2400" dirty="0" err="1"/>
              <a:t>ー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738242" y="3185985"/>
            <a:ext cx="119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err="1"/>
              <a:t>ー</a:t>
            </a:r>
            <a:r>
              <a:rPr lang="ja-JP" altLang="en-US" sz="2400" dirty="0"/>
              <a:t> ０ ０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718089" y="2300513"/>
            <a:ext cx="119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＋ ０ ０</a:t>
            </a:r>
            <a:endParaRPr kumimoji="1" lang="ja-JP" altLang="en-US" sz="2400" dirty="0"/>
          </a:p>
        </p:txBody>
      </p:sp>
      <p:sp>
        <p:nvSpPr>
          <p:cNvPr id="23" name="左中かっこ 22"/>
          <p:cNvSpPr/>
          <p:nvPr/>
        </p:nvSpPr>
        <p:spPr>
          <a:xfrm>
            <a:off x="534571" y="2304976"/>
            <a:ext cx="141265" cy="1342673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中かっこ 23"/>
          <p:cNvSpPr/>
          <p:nvPr/>
        </p:nvSpPr>
        <p:spPr>
          <a:xfrm>
            <a:off x="2501084" y="2280666"/>
            <a:ext cx="141265" cy="1342673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左中かっこ 24"/>
          <p:cNvSpPr/>
          <p:nvPr/>
        </p:nvSpPr>
        <p:spPr>
          <a:xfrm>
            <a:off x="4565790" y="2304976"/>
            <a:ext cx="141265" cy="1342673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中かっこ 25"/>
          <p:cNvSpPr/>
          <p:nvPr/>
        </p:nvSpPr>
        <p:spPr>
          <a:xfrm>
            <a:off x="8552862" y="2280667"/>
            <a:ext cx="141265" cy="1342673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66757" y="5211825"/>
            <a:ext cx="567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これに一次の項の有無や定数項の符号も</a:t>
            </a:r>
            <a:endParaRPr lang="en-US" altLang="ja-JP" sz="2400" dirty="0">
              <a:solidFill>
                <a:srgbClr val="0070C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67175" y="5691768"/>
            <a:ext cx="534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ただし中括弧 </a:t>
            </a:r>
            <a:r>
              <a:rPr lang="en-US" altLang="ja-JP" sz="2400" dirty="0">
                <a:solidFill>
                  <a:srgbClr val="FFC000"/>
                </a:solidFill>
              </a:rPr>
              <a:t>{ </a:t>
            </a:r>
            <a:r>
              <a:rPr lang="ja-JP" altLang="en-US" sz="2400" dirty="0">
                <a:solidFill>
                  <a:srgbClr val="0070C0"/>
                </a:solidFill>
              </a:rPr>
              <a:t>で括ったのは同タイプ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764599" y="323528"/>
            <a:ext cx="1292662" cy="39539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行列が３次なので固有値の場合分けの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数がどっと増えて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さらに一次の項の有る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無しや</a:t>
            </a:r>
            <a:endParaRPr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定数項の符号も影響して来ます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40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59877" y="3067549"/>
            <a:ext cx="3288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とりあえずどんな曲面が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現れるのか一通り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508576" y="414373"/>
            <a:ext cx="1569660" cy="39507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二次曲線の時のように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放物線・楕円・双曲線と言う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目標があると考えやすいので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とりあえずどんな曲面が登場するのか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一通りご紹介しておきましょう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7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14173" y="556859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二次曲線の回転面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5864" y="1974720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6" y="3210575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8822949" y="2710217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981117" y="2710217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18759" y="248503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561475">
            <a:off x="9925650" y="25164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1756614" y="1251107"/>
                <a:ext cx="1767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）</m:t>
                      </m:r>
                    </m:oMath>
                  </m:oMathPara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614" y="1251107"/>
                <a:ext cx="1767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531417" y="987518"/>
                <a:ext cx="211408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417" y="987518"/>
                <a:ext cx="211408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303884" y="985364"/>
                <a:ext cx="2295807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884" y="985364"/>
                <a:ext cx="2295807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4531417" y="493862"/>
            <a:ext cx="2621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目標とするところは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1967480" y="3579717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8883396" y="2950887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5258450" y="2968510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5049295" y="3451841"/>
            <a:ext cx="1678834" cy="43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8898734" y="4124770"/>
            <a:ext cx="1379285" cy="6801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2055159" y="2356610"/>
            <a:ext cx="1182847" cy="4318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8847786" y="2461888"/>
            <a:ext cx="1430233" cy="6801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 rot="16200000">
            <a:off x="9345474" y="3301519"/>
            <a:ext cx="446075" cy="7222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 rot="5400000">
            <a:off x="2432038" y="3166522"/>
            <a:ext cx="448512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7095491" y="3254916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491" y="3254916"/>
                <a:ext cx="371384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3526599" y="3861118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599" y="3861118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2304730" y="234088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730" y="2340885"/>
                <a:ext cx="353751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9232134" y="253985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134" y="2539854"/>
                <a:ext cx="353751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1710429" y="4603832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429" y="4603832"/>
                <a:ext cx="37774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40"/>
          <p:cNvSpPr txBox="1"/>
          <p:nvPr/>
        </p:nvSpPr>
        <p:spPr>
          <a:xfrm>
            <a:off x="10374720" y="387145"/>
            <a:ext cx="1846659" cy="39074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式ではなく絵で思い浮かべやすいのは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やはり回転面かと思うので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とりあえず二次曲線の回転面から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縦に切ると元の二次曲線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横に切ると円になるのが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36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14173" y="5568598"/>
            <a:ext cx="2215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こんな回転面も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79445" y="25393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8909898" y="2509771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877225" y="2590275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8097749">
            <a:off x="8809909" y="1384418"/>
            <a:ext cx="1506990" cy="147538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9037203">
            <a:off x="8757370" y="4471649"/>
            <a:ext cx="1572398" cy="141069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785060" y="1077946"/>
                <a:ext cx="211408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060" y="1077946"/>
                <a:ext cx="2114081" cy="6481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303884" y="985364"/>
                <a:ext cx="2295807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884" y="985364"/>
                <a:ext cx="2295807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4909827" y="500159"/>
            <a:ext cx="162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他にも・・・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8869165" y="2988778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9081891" y="4531837"/>
            <a:ext cx="1007985" cy="265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8995846" y="2476841"/>
            <a:ext cx="1108600" cy="269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/>
          <p:nvPr/>
        </p:nvCxnSpPr>
        <p:spPr>
          <a:xfrm flipH="1" flipV="1">
            <a:off x="5914501" y="2611378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9" idx="2"/>
          </p:cNvCxnSpPr>
          <p:nvPr/>
        </p:nvCxnSpPr>
        <p:spPr>
          <a:xfrm flipV="1">
            <a:off x="5356494" y="2626793"/>
            <a:ext cx="1156122" cy="19507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 flipV="1">
            <a:off x="5254459" y="2616026"/>
            <a:ext cx="1262187" cy="19158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5187209" y="3019050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8"/>
          <p:cNvSpPr/>
          <p:nvPr/>
        </p:nvSpPr>
        <p:spPr>
          <a:xfrm>
            <a:off x="5356494" y="4280413"/>
            <a:ext cx="1156122" cy="5942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5239254" y="2273174"/>
            <a:ext cx="1291789" cy="5497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6322" y="2620393"/>
            <a:ext cx="38291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交わる二直線も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二次曲線の一種と考えれば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直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円錐も仲間→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+mn-ea"/>
              </a:rPr>
              <a:t>平面での切り口に</a:t>
            </a:r>
            <a:endParaRPr lang="en-US" altLang="ja-JP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dirty="0">
                <a:solidFill>
                  <a:srgbClr val="0070C0"/>
                </a:solidFill>
                <a:latin typeface="+mn-ea"/>
              </a:rPr>
              <a:t>放物線・楕円・双曲線が</a:t>
            </a:r>
            <a:endParaRPr kumimoji="1" lang="en-US" altLang="ja-JP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+mn-ea"/>
              </a:rPr>
              <a:t>一通り現れるので</a:t>
            </a:r>
            <a:endParaRPr lang="en-US" altLang="ja-JP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dirty="0">
                <a:solidFill>
                  <a:srgbClr val="0070C0"/>
                </a:solidFill>
                <a:latin typeface="+mn-ea"/>
              </a:rPr>
              <a:t>二次曲線のことを</a:t>
            </a:r>
            <a:endParaRPr kumimoji="1" lang="en-US" altLang="ja-JP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+mn-ea"/>
              </a:rPr>
              <a:t>円錐曲線とも呼びます</a:t>
            </a:r>
            <a:endParaRPr kumimoji="1" lang="ja-JP" altLang="en-US" dirty="0">
              <a:solidFill>
                <a:srgbClr val="0070C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6991230" y="3242099"/>
                <a:ext cx="433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230" y="3242099"/>
                <a:ext cx="433892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9246702" y="2527889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6702" y="2527889"/>
                <a:ext cx="353751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582279" y="2500197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279" y="2500197"/>
                <a:ext cx="35375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40"/>
          <p:cNvSpPr txBox="1"/>
          <p:nvPr/>
        </p:nvSpPr>
        <p:spPr>
          <a:xfrm>
            <a:off x="10935005" y="383975"/>
            <a:ext cx="1292662" cy="34762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双曲線が上下に現れた場合は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別の曲面になります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ついでに漸近線を回転してできる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円錐も仲間に入れておきましょう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07679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>
            <a:off x="3146888" y="3772329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0800000">
            <a:off x="5860560" y="11977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4663696" y="1197748"/>
                <a:ext cx="2123629" cy="427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696" y="1197748"/>
                <a:ext cx="2123629" cy="427746"/>
              </a:xfrm>
              <a:prstGeom prst="rect">
                <a:avLst/>
              </a:prstGeom>
              <a:blipFill rotWithShape="0">
                <a:blip r:embed="rId2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66229" y="417405"/>
            <a:ext cx="3718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反比例のグラフの回転面は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298836" y="2262850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36" y="2262850"/>
                <a:ext cx="35375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4737885" y="407491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885" y="4074915"/>
                <a:ext cx="37774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円弧 12"/>
          <p:cNvSpPr/>
          <p:nvPr/>
        </p:nvSpPr>
        <p:spPr>
          <a:xfrm rot="16200000">
            <a:off x="5860614" y="3813760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5400000">
            <a:off x="3171843" y="1157865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5016972" y="3005040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6990711" y="3229878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0711" y="3229878"/>
                <a:ext cx="37138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4067654" y="5621790"/>
            <a:ext cx="331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四次曲線なので対象外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正方形/長方形 17"/>
              <p:cNvSpPr/>
              <p:nvPr/>
            </p:nvSpPr>
            <p:spPr>
              <a:xfrm>
                <a:off x="4529798" y="1687940"/>
                <a:ext cx="261080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0" dirty="0">
                    <a:solidFill>
                      <a:srgbClr val="0070C0"/>
                    </a:solidFill>
                  </a:rPr>
                  <a:t>⇔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正方形/長方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798" y="1687940"/>
                <a:ext cx="261080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869" t="-13333" b="-2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円/楕円 1"/>
          <p:cNvSpPr/>
          <p:nvPr/>
        </p:nvSpPr>
        <p:spPr>
          <a:xfrm>
            <a:off x="5543679" y="2278052"/>
            <a:ext cx="323557" cy="1562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567677" y="4866756"/>
            <a:ext cx="323557" cy="1562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391704" y="3064860"/>
            <a:ext cx="2683357" cy="8241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363778" y="3278996"/>
            <a:ext cx="2683357" cy="8339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08576" y="398641"/>
            <a:ext cx="1569660" cy="32197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ちなみに反比例のグラフの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縦軸に関する回転面は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根号を外すと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四次方程式になってしまうので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今回の分類には出て来ません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5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83614" y="555588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楕円面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5102" y="1974720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endCxn id="5" idx="6"/>
          </p:cNvCxnSpPr>
          <p:nvPr/>
        </p:nvCxnSpPr>
        <p:spPr>
          <a:xfrm flipV="1">
            <a:off x="8996677" y="2742492"/>
            <a:ext cx="1131528" cy="17342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6" idx="6"/>
          </p:cNvCxnSpPr>
          <p:nvPr/>
        </p:nvCxnSpPr>
        <p:spPr>
          <a:xfrm flipH="1" flipV="1">
            <a:off x="8981118" y="2710219"/>
            <a:ext cx="1185045" cy="178092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18759" y="248503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3561475">
            <a:off x="9925650" y="251644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1756614" y="1251107"/>
                <a:ext cx="1767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614" y="1251107"/>
                <a:ext cx="1767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804306" y="1025058"/>
                <a:ext cx="2114081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306" y="1025058"/>
                <a:ext cx="2114081" cy="648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2936383" y="493862"/>
            <a:ext cx="5422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回転面を縦か横に延ばすか縮めると・・・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1967480" y="3579717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8869165" y="2988778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5258450" y="2968510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5049295" y="3451841"/>
            <a:ext cx="1678834" cy="43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8898734" y="4124770"/>
            <a:ext cx="1379285" cy="6801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2055159" y="2356610"/>
            <a:ext cx="1182847" cy="4318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8847786" y="2417045"/>
            <a:ext cx="1430233" cy="6801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8487170" y="993597"/>
                <a:ext cx="2126608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170" y="993597"/>
                <a:ext cx="2126608" cy="6481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円/楕円 4"/>
          <p:cNvSpPr/>
          <p:nvPr/>
        </p:nvSpPr>
        <p:spPr>
          <a:xfrm>
            <a:off x="8972742" y="2522909"/>
            <a:ext cx="1155463" cy="4391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9010700" y="4271565"/>
            <a:ext cx="1155463" cy="4391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00174" y="560710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楕円放物面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724110" y="558851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一葉双曲面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5400000">
            <a:off x="2432038" y="3166522"/>
            <a:ext cx="448512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 rot="16200000">
            <a:off x="9345474" y="3301519"/>
            <a:ext cx="446075" cy="7222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991230" y="3242099"/>
                <a:ext cx="433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230" y="3242099"/>
                <a:ext cx="433892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3526599" y="3861118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599" y="3861118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2304730" y="234088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730" y="2340885"/>
                <a:ext cx="353751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9232134" y="253985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134" y="2539854"/>
                <a:ext cx="35375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1710429" y="4603832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429" y="4603832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/>
          <p:cNvSpPr txBox="1"/>
          <p:nvPr/>
        </p:nvSpPr>
        <p:spPr>
          <a:xfrm>
            <a:off x="11079358" y="441306"/>
            <a:ext cx="1015663" cy="35019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さてこれらの回転面を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水平方向に伸び縮みさせると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横の切り口が円から楕円に変わり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15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5862" y="1974721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819578" y="5563813"/>
            <a:ext cx="16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放物線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5801" y="442762"/>
            <a:ext cx="2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式を見ただけで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10910173" y="326141"/>
            <a:ext cx="1015663" cy="46047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左の式は二次関数ですから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式を見ただけでグラフは放物線とわかります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図はａが正の場合です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 flipH="1" flipV="1">
            <a:off x="8921285" y="2631721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8854866" y="2619239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円弧 43"/>
          <p:cNvSpPr/>
          <p:nvPr/>
        </p:nvSpPr>
        <p:spPr>
          <a:xfrm rot="2664023">
            <a:off x="6834313" y="24698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弧 44"/>
          <p:cNvSpPr/>
          <p:nvPr/>
        </p:nvSpPr>
        <p:spPr>
          <a:xfrm rot="13561475">
            <a:off x="9908407" y="2470414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54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08650" y="558701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楕円錐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79445" y="25393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32" idx="2"/>
            <a:endCxn id="28" idx="6"/>
          </p:cNvCxnSpPr>
          <p:nvPr/>
        </p:nvCxnSpPr>
        <p:spPr>
          <a:xfrm flipV="1">
            <a:off x="8972414" y="2600311"/>
            <a:ext cx="1218128" cy="2008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877225" y="2564345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8097749">
            <a:off x="8809909" y="1384418"/>
            <a:ext cx="1506990" cy="147538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9037203">
            <a:off x="8757370" y="4471649"/>
            <a:ext cx="1572398" cy="141069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09827" y="500159"/>
            <a:ext cx="162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さらに・・・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8869165" y="2988778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9081891" y="4531837"/>
            <a:ext cx="1007985" cy="265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8995846" y="2476841"/>
            <a:ext cx="1108600" cy="269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/>
          <p:nvPr/>
        </p:nvCxnSpPr>
        <p:spPr>
          <a:xfrm flipH="1" flipV="1">
            <a:off x="5914501" y="2611378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9" idx="2"/>
          </p:cNvCxnSpPr>
          <p:nvPr/>
        </p:nvCxnSpPr>
        <p:spPr>
          <a:xfrm flipV="1">
            <a:off x="5356494" y="2626793"/>
            <a:ext cx="1156122" cy="19507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 flipV="1">
            <a:off x="5254459" y="2616026"/>
            <a:ext cx="1262187" cy="19158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5187209" y="3019050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8"/>
          <p:cNvSpPr/>
          <p:nvPr/>
        </p:nvSpPr>
        <p:spPr>
          <a:xfrm>
            <a:off x="5356494" y="4280413"/>
            <a:ext cx="1156122" cy="5942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5239254" y="2273174"/>
            <a:ext cx="1291789" cy="5497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8466549" y="1043469"/>
                <a:ext cx="2299732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549" y="1043469"/>
                <a:ext cx="2299732" cy="6481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4909827" y="1079990"/>
                <a:ext cx="2126608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827" y="1079990"/>
                <a:ext cx="2126608" cy="648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8724110" y="558851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二葉双曲面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8869165" y="2380728"/>
            <a:ext cx="1321377" cy="4391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8972414" y="4389232"/>
            <a:ext cx="1218128" cy="4391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6991229" y="3242099"/>
                <a:ext cx="3801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229" y="3242099"/>
                <a:ext cx="38019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/>
              <p:cNvSpPr txBox="1"/>
              <p:nvPr/>
            </p:nvSpPr>
            <p:spPr>
              <a:xfrm>
                <a:off x="9232134" y="253985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6" name="テキスト ボックス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134" y="2539854"/>
                <a:ext cx="35375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/>
              <p:cNvSpPr txBox="1"/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テキスト ボックス 35"/>
          <p:cNvSpPr txBox="1"/>
          <p:nvPr/>
        </p:nvSpPr>
        <p:spPr>
          <a:xfrm>
            <a:off x="11066956" y="400538"/>
            <a:ext cx="1015663" cy="3960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５種類の二次曲面の代表が得られます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絵は回転面のときと変えていないので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心の目で伸び縮みさせてみて下さい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9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56748" y="471480"/>
            <a:ext cx="4672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回転面と無関係なものがもう一つ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4314826" y="3625397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5492755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4609200" y="1251107"/>
                <a:ext cx="1767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200" y="1251107"/>
                <a:ext cx="1767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直線矢印コネクタ 73"/>
          <p:cNvCxnSpPr/>
          <p:nvPr/>
        </p:nvCxnSpPr>
        <p:spPr>
          <a:xfrm flipH="1">
            <a:off x="4821307" y="2996673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4652760" y="560710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双曲放物面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76" name="円弧 75"/>
          <p:cNvSpPr/>
          <p:nvPr/>
        </p:nvSpPr>
        <p:spPr>
          <a:xfrm rot="5400000">
            <a:off x="4481930" y="2133642"/>
            <a:ext cx="2594166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弧 76"/>
          <p:cNvSpPr/>
          <p:nvPr/>
        </p:nvSpPr>
        <p:spPr>
          <a:xfrm rot="5400000">
            <a:off x="3960416" y="2421213"/>
            <a:ext cx="2594166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弧 77"/>
          <p:cNvSpPr/>
          <p:nvPr/>
        </p:nvSpPr>
        <p:spPr>
          <a:xfrm rot="16200000">
            <a:off x="4248377" y="2793869"/>
            <a:ext cx="1317468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弧 78"/>
          <p:cNvSpPr/>
          <p:nvPr/>
        </p:nvSpPr>
        <p:spPr>
          <a:xfrm rot="16200000" flipV="1">
            <a:off x="4519516" y="2492657"/>
            <a:ext cx="784064" cy="53708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弧 79"/>
          <p:cNvSpPr/>
          <p:nvPr/>
        </p:nvSpPr>
        <p:spPr>
          <a:xfrm rot="16200000">
            <a:off x="4787902" y="4058325"/>
            <a:ext cx="1336284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弧 80"/>
          <p:cNvSpPr/>
          <p:nvPr/>
        </p:nvSpPr>
        <p:spPr>
          <a:xfrm rot="16200000">
            <a:off x="5335754" y="2874547"/>
            <a:ext cx="1543703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弧 81"/>
          <p:cNvSpPr/>
          <p:nvPr/>
        </p:nvSpPr>
        <p:spPr>
          <a:xfrm rot="16200000" flipV="1">
            <a:off x="5714814" y="2477374"/>
            <a:ext cx="784064" cy="53708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弧 82"/>
          <p:cNvSpPr/>
          <p:nvPr/>
        </p:nvSpPr>
        <p:spPr>
          <a:xfrm rot="16200000" flipV="1">
            <a:off x="5170052" y="3774527"/>
            <a:ext cx="784064" cy="53708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6469352" y="3218892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352" y="3218892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>
                <a:off x="5157316" y="234088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316" y="2340885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/>
              <p:cNvSpPr txBox="1"/>
              <p:nvPr/>
            </p:nvSpPr>
            <p:spPr>
              <a:xfrm>
                <a:off x="4591018" y="4010382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6" name="テキスト ボックス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18" y="4010382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円弧 101"/>
          <p:cNvSpPr/>
          <p:nvPr/>
        </p:nvSpPr>
        <p:spPr>
          <a:xfrm rot="21229182" flipH="1">
            <a:off x="5854419" y="2905736"/>
            <a:ext cx="1117992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円弧 102"/>
          <p:cNvSpPr/>
          <p:nvPr/>
        </p:nvSpPr>
        <p:spPr>
          <a:xfrm rot="10218827" flipH="1">
            <a:off x="4080800" y="2739836"/>
            <a:ext cx="1117992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弧 103"/>
          <p:cNvSpPr/>
          <p:nvPr/>
        </p:nvSpPr>
        <p:spPr>
          <a:xfrm rot="5400000">
            <a:off x="4195670" y="1769385"/>
            <a:ext cx="2594166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215535" y="455392"/>
            <a:ext cx="1846659" cy="50712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これらの他に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回転面からの伸び縮みでは得られない曲面として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双曲放物面があります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これは縦に切ると放物線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横に切ると双曲線になるような曲面ですが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これを加えた６種類を覚えておきましょう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89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69073" y="486523"/>
            <a:ext cx="368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切り口には交わる二直線も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4314826" y="3625397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5492755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4609200" y="1251107"/>
                <a:ext cx="1767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200" y="1251107"/>
                <a:ext cx="1767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直線矢印コネクタ 73"/>
          <p:cNvCxnSpPr/>
          <p:nvPr/>
        </p:nvCxnSpPr>
        <p:spPr>
          <a:xfrm flipH="1">
            <a:off x="4821307" y="2996673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4652760" y="560710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双曲放物面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76" name="円弧 75"/>
          <p:cNvSpPr/>
          <p:nvPr/>
        </p:nvSpPr>
        <p:spPr>
          <a:xfrm rot="5400000">
            <a:off x="4481930" y="2133642"/>
            <a:ext cx="2594166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弧 76"/>
          <p:cNvSpPr/>
          <p:nvPr/>
        </p:nvSpPr>
        <p:spPr>
          <a:xfrm rot="5400000">
            <a:off x="3960416" y="2421213"/>
            <a:ext cx="2594166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弧 77"/>
          <p:cNvSpPr/>
          <p:nvPr/>
        </p:nvSpPr>
        <p:spPr>
          <a:xfrm rot="16200000">
            <a:off x="4248377" y="2793869"/>
            <a:ext cx="1317468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弧 78"/>
          <p:cNvSpPr/>
          <p:nvPr/>
        </p:nvSpPr>
        <p:spPr>
          <a:xfrm rot="16200000" flipV="1">
            <a:off x="4519516" y="2492657"/>
            <a:ext cx="784064" cy="53708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弧 79"/>
          <p:cNvSpPr/>
          <p:nvPr/>
        </p:nvSpPr>
        <p:spPr>
          <a:xfrm rot="16200000">
            <a:off x="4787902" y="4058325"/>
            <a:ext cx="1336284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弧 80"/>
          <p:cNvSpPr/>
          <p:nvPr/>
        </p:nvSpPr>
        <p:spPr>
          <a:xfrm rot="16200000">
            <a:off x="5335754" y="2874547"/>
            <a:ext cx="1543703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弧 81"/>
          <p:cNvSpPr/>
          <p:nvPr/>
        </p:nvSpPr>
        <p:spPr>
          <a:xfrm rot="16200000" flipV="1">
            <a:off x="5714814" y="2477374"/>
            <a:ext cx="784064" cy="53708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弧 82"/>
          <p:cNvSpPr/>
          <p:nvPr/>
        </p:nvSpPr>
        <p:spPr>
          <a:xfrm rot="16200000" flipV="1">
            <a:off x="5170052" y="3774527"/>
            <a:ext cx="784064" cy="53708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6469352" y="3218892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352" y="3218892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>
                <a:off x="5157316" y="234088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316" y="2340885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/>
              <p:cNvSpPr txBox="1"/>
              <p:nvPr/>
            </p:nvSpPr>
            <p:spPr>
              <a:xfrm>
                <a:off x="4591018" y="4010382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6" name="テキスト ボックス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18" y="4010382"/>
                <a:ext cx="3777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円弧 101"/>
          <p:cNvSpPr/>
          <p:nvPr/>
        </p:nvSpPr>
        <p:spPr>
          <a:xfrm rot="21229182" flipH="1">
            <a:off x="5854419" y="2905736"/>
            <a:ext cx="1117992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円弧 102"/>
          <p:cNvSpPr/>
          <p:nvPr/>
        </p:nvSpPr>
        <p:spPr>
          <a:xfrm rot="10218827" flipH="1">
            <a:off x="4080800" y="2739836"/>
            <a:ext cx="1117992" cy="5023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弧 103"/>
          <p:cNvSpPr/>
          <p:nvPr/>
        </p:nvSpPr>
        <p:spPr>
          <a:xfrm rot="5400000">
            <a:off x="4195670" y="1769385"/>
            <a:ext cx="2594166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4771951" y="3488840"/>
            <a:ext cx="1492431" cy="30539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344205" y="3589730"/>
            <a:ext cx="379681" cy="27119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0231577" y="377670"/>
            <a:ext cx="1846659" cy="55617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ちなみに双曲放物面を真ん中で横に切ると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交わる二直線も現れます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切り口の双曲線が前後から左右に入れ替わる瞬間です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一般に二次曲面を切る平面を動かして行くと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二次曲線の変形が得られ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その途中に曲線ではないものが一瞬現れたりします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816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83614" y="5555887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楕円柱</a:t>
            </a:r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面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477742" y="3704287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8056575" y="3651286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496756" y="2463474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1756614" y="1251107"/>
                <a:ext cx="1767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614" y="1251107"/>
                <a:ext cx="176710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804306" y="1025058"/>
                <a:ext cx="2114081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306" y="1025058"/>
                <a:ext cx="2114081" cy="648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4288665" y="456565"/>
            <a:ext cx="2957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後は二次曲線の柱面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1927744" y="3097182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8869165" y="2988778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5258450" y="2968510"/>
            <a:ext cx="1321377" cy="1359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5060510" y="3451839"/>
            <a:ext cx="1678834" cy="43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8687861" y="993662"/>
                <a:ext cx="1527854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861" y="993662"/>
                <a:ext cx="1527854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/>
          <p:cNvSpPr txBox="1"/>
          <p:nvPr/>
        </p:nvSpPr>
        <p:spPr>
          <a:xfrm>
            <a:off x="1915913" y="560353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放物柱面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724110" y="558851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双曲柱面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8752379" y="3118175"/>
            <a:ext cx="1459691" cy="110114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8496708" y="3223437"/>
            <a:ext cx="2152924" cy="78679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5060510" y="2554961"/>
            <a:ext cx="1678834" cy="43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079721" y="4299018"/>
            <a:ext cx="1678834" cy="43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>
            <a:stCxn id="28" idx="6"/>
            <a:endCxn id="29" idx="6"/>
          </p:cNvCxnSpPr>
          <p:nvPr/>
        </p:nvCxnSpPr>
        <p:spPr>
          <a:xfrm>
            <a:off x="6739344" y="2771870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059599" y="2779257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/>
          <p:cNvSpPr/>
          <p:nvPr/>
        </p:nvSpPr>
        <p:spPr>
          <a:xfrm rot="16200000">
            <a:off x="3495776" y="2485237"/>
            <a:ext cx="914400" cy="273010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16200000">
            <a:off x="3505382" y="1684991"/>
            <a:ext cx="914400" cy="273010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3959407" y="2576374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/>
          <p:cNvSpPr/>
          <p:nvPr/>
        </p:nvSpPr>
        <p:spPr>
          <a:xfrm rot="16200000">
            <a:off x="3526857" y="3393220"/>
            <a:ext cx="914400" cy="273010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16200000" flipH="1">
            <a:off x="3220059" y="3920354"/>
            <a:ext cx="455344" cy="168186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 rot="16200000" flipH="1">
            <a:off x="3220060" y="3003575"/>
            <a:ext cx="455344" cy="168186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6200000" flipH="1">
            <a:off x="3215139" y="2188386"/>
            <a:ext cx="455344" cy="168186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/>
          <p:cNvCxnSpPr/>
          <p:nvPr/>
        </p:nvCxnSpPr>
        <p:spPr>
          <a:xfrm>
            <a:off x="3428995" y="3262608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弧 12"/>
          <p:cNvSpPr/>
          <p:nvPr/>
        </p:nvSpPr>
        <p:spPr>
          <a:xfrm rot="7554475">
            <a:off x="8926291" y="1898573"/>
            <a:ext cx="978647" cy="174280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>
            <a:off x="10119205" y="2472932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9126499" y="2362821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弧 49"/>
          <p:cNvSpPr/>
          <p:nvPr/>
        </p:nvSpPr>
        <p:spPr>
          <a:xfrm rot="18907120">
            <a:off x="9199211" y="3768645"/>
            <a:ext cx="868289" cy="163944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/>
          <p:nvPr/>
        </p:nvCxnSpPr>
        <p:spPr>
          <a:xfrm>
            <a:off x="9055162" y="3098043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9944269" y="3365169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弧 54"/>
          <p:cNvSpPr/>
          <p:nvPr/>
        </p:nvSpPr>
        <p:spPr>
          <a:xfrm rot="18907120">
            <a:off x="9208859" y="2870249"/>
            <a:ext cx="868289" cy="163944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弧 55"/>
          <p:cNvSpPr/>
          <p:nvPr/>
        </p:nvSpPr>
        <p:spPr>
          <a:xfrm rot="18907120">
            <a:off x="9218507" y="4595109"/>
            <a:ext cx="868289" cy="163944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/>
          <p:cNvSpPr/>
          <p:nvPr/>
        </p:nvSpPr>
        <p:spPr>
          <a:xfrm rot="7554475">
            <a:off x="8962464" y="2810721"/>
            <a:ext cx="978647" cy="174280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7554475">
            <a:off x="8926292" y="1098224"/>
            <a:ext cx="978647" cy="174280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7055211" y="3240375"/>
                <a:ext cx="3497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211" y="3240375"/>
                <a:ext cx="349728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3603426" y="333306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426" y="3333060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596" y="326373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2304730" y="234088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730" y="2340885"/>
                <a:ext cx="353751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9190106" y="2423736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0106" y="2423736"/>
                <a:ext cx="353751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387" y="2503920"/>
                <a:ext cx="353751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直線コネクタ 59"/>
          <p:cNvCxnSpPr/>
          <p:nvPr/>
        </p:nvCxnSpPr>
        <p:spPr>
          <a:xfrm>
            <a:off x="2590034" y="3029319"/>
            <a:ext cx="19211" cy="1744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21" y="3992474"/>
                <a:ext cx="37774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1646152" y="4104192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152" y="4104192"/>
                <a:ext cx="37774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/>
              <p:cNvSpPr txBox="1"/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6" name="テキスト ボックス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384" y="3979213"/>
                <a:ext cx="37774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テキスト ボックス 66"/>
          <p:cNvSpPr txBox="1"/>
          <p:nvPr/>
        </p:nvSpPr>
        <p:spPr>
          <a:xfrm>
            <a:off x="11353297" y="403804"/>
            <a:ext cx="738664" cy="52924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最後に二次曲面としてはあまり新味は無いのですが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二次曲線の柱面も忘れないでおきましょう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400" y="405390"/>
            <a:ext cx="1015663" cy="48532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他に平面１～２枚や直線などの曲面でない例も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二次曲線のとき同様いくつかありますが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ここでは省略します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24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5862" y="1974721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819578" y="5563813"/>
            <a:ext cx="16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放物線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13804" y="5560341"/>
            <a:ext cx="134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楕円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5801" y="442762"/>
            <a:ext cx="2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式を見ただけで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テキスト ボックス 42"/>
          <p:cNvSpPr txBox="1"/>
          <p:nvPr/>
        </p:nvSpPr>
        <p:spPr>
          <a:xfrm>
            <a:off x="11187172" y="326141"/>
            <a:ext cx="738664" cy="37119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真ん中の式は関数ではありませんが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楕円の方程式ですね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 flipH="1" flipV="1">
            <a:off x="8921285" y="2631721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8854866" y="2619239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弧 46"/>
          <p:cNvSpPr/>
          <p:nvPr/>
        </p:nvSpPr>
        <p:spPr>
          <a:xfrm rot="2664023">
            <a:off x="6834313" y="24698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13561475">
            <a:off x="9908407" y="2470414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18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2119" y="1974721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819578" y="5563813"/>
            <a:ext cx="16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放物線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13804" y="5560341"/>
            <a:ext cx="134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楕円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89275" y="5488004"/>
            <a:ext cx="157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双曲線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5801" y="442762"/>
            <a:ext cx="2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式を見ただけで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テキスト ボックス 42"/>
          <p:cNvSpPr txBox="1"/>
          <p:nvPr/>
        </p:nvSpPr>
        <p:spPr>
          <a:xfrm>
            <a:off x="10638752" y="297562"/>
            <a:ext cx="1569660" cy="46128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そして右の式は双曲線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これも一目式を見ればわかります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楕円との違いは二次の項の係数の符号でした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プラスとプラスなら楕円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プラスとマイナスなら双曲線です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 flipH="1" flipV="1">
            <a:off x="8921285" y="2631721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8854866" y="2619239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弧 46"/>
          <p:cNvSpPr/>
          <p:nvPr/>
        </p:nvSpPr>
        <p:spPr>
          <a:xfrm rot="2664023">
            <a:off x="6834313" y="24698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13561475">
            <a:off x="9908407" y="2470414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2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56260" y="1965118"/>
            <a:ext cx="3393470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4" y="2630795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8906363" y="2637332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2664023">
            <a:off x="6818759" y="2485038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819578" y="5563813"/>
            <a:ext cx="16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放物線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13804" y="5560341"/>
            <a:ext cx="134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楕円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89275" y="5488004"/>
            <a:ext cx="157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双曲線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5801" y="442762"/>
            <a:ext cx="2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式を見ただけで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円弧 41"/>
          <p:cNvSpPr/>
          <p:nvPr/>
        </p:nvSpPr>
        <p:spPr>
          <a:xfrm rot="18659589">
            <a:off x="8858345" y="4493887"/>
            <a:ext cx="1596800" cy="1883439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 rot="7672269">
            <a:off x="8641997" y="983319"/>
            <a:ext cx="1596800" cy="1883439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 flipV="1">
            <a:off x="8856525" y="2619239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/>
              <p:cNvSpPr/>
              <p:nvPr/>
            </p:nvSpPr>
            <p:spPr>
              <a:xfrm>
                <a:off x="8695893" y="1650139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8" name="正方形/長方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5893" y="1650139"/>
                <a:ext cx="1713075" cy="64812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11187172" y="326141"/>
            <a:ext cx="738664" cy="28190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プラマイ入れ替わると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左右でなく上下に現れます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円弧 48"/>
          <p:cNvSpPr/>
          <p:nvPr/>
        </p:nvSpPr>
        <p:spPr>
          <a:xfrm rot="13561475">
            <a:off x="9908407" y="2470414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86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5862" y="1974721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819578" y="5563813"/>
            <a:ext cx="16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放物線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89275" y="5488004"/>
            <a:ext cx="157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双曲線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5801" y="442762"/>
            <a:ext cx="2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式を見ただけで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6709120" y="359523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120" y="3595233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5618071" y="284724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071" y="2847243"/>
                <a:ext cx="37774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911636" y="6009283"/>
                <a:ext cx="4174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</a:rPr>
                  <a:t> ⇒長径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kumimoji="1" lang="ja-JP" altLang="en-US" sz="2400" dirty="0">
                    <a:solidFill>
                      <a:srgbClr val="FF0000"/>
                    </a:solidFill>
                  </a:rPr>
                  <a:t>短径</a:t>
                </a:r>
                <a:r>
                  <a:rPr kumimoji="1" lang="ja-JP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636" y="6009283"/>
                <a:ext cx="4174604" cy="461665"/>
              </a:xfrm>
              <a:prstGeom prst="rect">
                <a:avLst/>
              </a:prstGeom>
              <a:blipFill rotWithShape="0">
                <a:blip r:embed="rId15"/>
                <a:stretch>
                  <a:fillRect t="-15789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5213804" y="5560341"/>
            <a:ext cx="134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楕円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テキスト ボックス 44"/>
          <p:cNvSpPr txBox="1"/>
          <p:nvPr/>
        </p:nvSpPr>
        <p:spPr>
          <a:xfrm>
            <a:off x="10875996" y="279583"/>
            <a:ext cx="1292662" cy="48612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さらにただ楕円とか双曲線とかだけでなく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もう少し詳しい情報もわかります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例えば楕円では長径と短径も一目でわかります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長径と短径が等しい時は円です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 flipH="1" flipV="1">
            <a:off x="8921285" y="2631721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8854866" y="2619239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弧 48"/>
          <p:cNvSpPr/>
          <p:nvPr/>
        </p:nvSpPr>
        <p:spPr>
          <a:xfrm rot="2664023">
            <a:off x="6834313" y="24698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弧 49"/>
          <p:cNvSpPr/>
          <p:nvPr/>
        </p:nvSpPr>
        <p:spPr>
          <a:xfrm rot="13561475">
            <a:off x="9908407" y="2470414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72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 flipV="1">
            <a:off x="1413676" y="4243589"/>
            <a:ext cx="2460896" cy="32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640169" y="2401910"/>
            <a:ext cx="0" cy="2604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 rot="5400000">
            <a:off x="965862" y="1974721"/>
            <a:ext cx="3374265" cy="1195674"/>
          </a:xfrm>
          <a:prstGeom prst="arc">
            <a:avLst>
              <a:gd name="adj1" fmla="val 16200000"/>
              <a:gd name="adj2" fmla="val 5418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450102" y="3657599"/>
            <a:ext cx="2975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893488" y="2572552"/>
            <a:ext cx="12878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038707" y="3200399"/>
            <a:ext cx="170001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104815" y="3648483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9537646" y="2603963"/>
            <a:ext cx="12879" cy="2170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53" y="1203920"/>
                <a:ext cx="105003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707" y="987518"/>
                <a:ext cx="1606791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/>
              <p:cNvSpPr/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9" name="正方形/長方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547" y="972313"/>
                <a:ext cx="1713075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819578" y="5563813"/>
            <a:ext cx="16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放物線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13804" y="5560341"/>
            <a:ext cx="134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楕円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5801" y="442762"/>
            <a:ext cx="2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式を見ただけで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31" y="249408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700" y="2494087"/>
                <a:ext cx="371384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706" y="4275786"/>
                <a:ext cx="36580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32" y="3657599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079" y="3648483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53" y="4243589"/>
                <a:ext cx="377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81" y="3648483"/>
                <a:ext cx="37774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9944085" y="3611874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085" y="3611874"/>
                <a:ext cx="37774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0110797" y="2119345"/>
                <a:ext cx="870978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797" y="2119345"/>
                <a:ext cx="870978" cy="61824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10355273" y="4592404"/>
                <a:ext cx="870978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altLang="ja-JP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5273" y="4592404"/>
                <a:ext cx="870978" cy="618246"/>
              </a:xfrm>
              <a:prstGeom prst="rect">
                <a:avLst/>
              </a:prstGeom>
              <a:blipFill rotWithShape="0">
                <a:blip r:embed="rId17"/>
                <a:stretch>
                  <a:fillRect r="-174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8689275" y="5488004"/>
            <a:ext cx="157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→　双曲線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72439" y="600866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漸近線は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/>
              <p:cNvSpPr/>
              <p:nvPr/>
            </p:nvSpPr>
            <p:spPr>
              <a:xfrm>
                <a:off x="9498735" y="5863399"/>
                <a:ext cx="171307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正方形/長方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8735" y="5863399"/>
                <a:ext cx="1713075" cy="64812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912" y="3631549"/>
                <a:ext cx="37774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テキスト ボックス 49"/>
          <p:cNvSpPr txBox="1"/>
          <p:nvPr/>
        </p:nvSpPr>
        <p:spPr>
          <a:xfrm>
            <a:off x="11200051" y="323128"/>
            <a:ext cx="1015663" cy="45310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双曲線では右辺を０にすれば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漸近線の方程式が得られます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図ではａも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ｂ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も正だとして式を書いています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flipH="1" flipV="1">
            <a:off x="8921285" y="2631721"/>
            <a:ext cx="1345842" cy="206384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8854866" y="2619239"/>
            <a:ext cx="1313645" cy="21700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弧 52"/>
          <p:cNvSpPr/>
          <p:nvPr/>
        </p:nvSpPr>
        <p:spPr>
          <a:xfrm rot="2664023">
            <a:off x="6834313" y="2469833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13561475">
            <a:off x="9908407" y="2470414"/>
            <a:ext cx="2420789" cy="234512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2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2725</Words>
  <Application>Microsoft Office PowerPoint</Application>
  <PresentationFormat>ワイド画面</PresentationFormat>
  <Paragraphs>628</Paragraphs>
  <Slides>43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9" baseType="lpstr">
      <vt:lpstr>BIZ UDPゴシック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加藤　信</cp:lastModifiedBy>
  <cp:revision>104</cp:revision>
  <dcterms:created xsi:type="dcterms:W3CDTF">2020-09-29T08:28:38Z</dcterms:created>
  <dcterms:modified xsi:type="dcterms:W3CDTF">2024-07-03T08:47:33Z</dcterms:modified>
</cp:coreProperties>
</file>