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3" r:id="rId8"/>
    <p:sldId id="264" r:id="rId9"/>
    <p:sldId id="274" r:id="rId10"/>
    <p:sldId id="265" r:id="rId11"/>
    <p:sldId id="266" r:id="rId12"/>
    <p:sldId id="267" r:id="rId13"/>
    <p:sldId id="268" r:id="rId14"/>
    <p:sldId id="269" r:id="rId15"/>
    <p:sldId id="275" r:id="rId16"/>
    <p:sldId id="289" r:id="rId17"/>
    <p:sldId id="292" r:id="rId18"/>
    <p:sldId id="290" r:id="rId19"/>
    <p:sldId id="293" r:id="rId20"/>
    <p:sldId id="294" r:id="rId21"/>
    <p:sldId id="295" r:id="rId22"/>
    <p:sldId id="277" r:id="rId23"/>
    <p:sldId id="276" r:id="rId24"/>
    <p:sldId id="297" r:id="rId25"/>
    <p:sldId id="298" r:id="rId26"/>
    <p:sldId id="299" r:id="rId27"/>
    <p:sldId id="279" r:id="rId28"/>
    <p:sldId id="280" r:id="rId29"/>
    <p:sldId id="281" r:id="rId30"/>
    <p:sldId id="270" r:id="rId31"/>
    <p:sldId id="282" r:id="rId32"/>
    <p:sldId id="283" r:id="rId33"/>
    <p:sldId id="284" r:id="rId34"/>
    <p:sldId id="271" r:id="rId35"/>
    <p:sldId id="285" r:id="rId36"/>
    <p:sldId id="272" r:id="rId37"/>
    <p:sldId id="287" r:id="rId38"/>
    <p:sldId id="288" r:id="rId3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88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46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95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68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75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86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68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6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7E66-28E0-4ACB-89D3-3DCDF811E69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0BCA2-80E8-469B-ADBE-EE8AE391D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95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5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2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40.png"/><Relationship Id="rId10" Type="http://schemas.openxmlformats.org/officeDocument/2006/relationships/image" Target="../media/image230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7" Type="http://schemas.openxmlformats.org/officeDocument/2006/relationships/image" Target="../media/image350.png"/><Relationship Id="rId2" Type="http://schemas.openxmlformats.org/officeDocument/2006/relationships/image" Target="../media/image2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1.png"/><Relationship Id="rId5" Type="http://schemas.openxmlformats.org/officeDocument/2006/relationships/image" Target="../media/image242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0.png"/><Relationship Id="rId5" Type="http://schemas.openxmlformats.org/officeDocument/2006/relationships/image" Target="../media/image380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曲線と曲面の幾何学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j-ea"/>
                <a:ea typeface="+mj-ea"/>
              </a:rPr>
              <a:t>第</a:t>
            </a:r>
            <a:r>
              <a:rPr kumimoji="1" lang="en-US" altLang="ja-JP" dirty="0">
                <a:latin typeface="+mj-ea"/>
                <a:ea typeface="+mj-ea"/>
              </a:rPr>
              <a:t>3</a:t>
            </a:r>
            <a:r>
              <a:rPr kumimoji="1" lang="ja-JP" altLang="en-US" dirty="0">
                <a:latin typeface="+mj-ea"/>
                <a:ea typeface="+mj-ea"/>
              </a:rPr>
              <a:t>回追加資料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lang="en-US" altLang="ja-JP" dirty="0">
                <a:latin typeface="+mj-ea"/>
                <a:ea typeface="+mj-ea"/>
              </a:rPr>
              <a:t>(10</a:t>
            </a:r>
            <a:r>
              <a:rPr lang="ja-JP" altLang="en-US" dirty="0">
                <a:latin typeface="+mj-ea"/>
                <a:ea typeface="+mj-ea"/>
              </a:rPr>
              <a:t>月</a:t>
            </a:r>
            <a:r>
              <a:rPr lang="en-US" altLang="ja-JP">
                <a:latin typeface="+mj-ea"/>
                <a:ea typeface="+mj-ea"/>
              </a:rPr>
              <a:t>15</a:t>
            </a:r>
            <a:r>
              <a:rPr lang="ja-JP" altLang="en-US">
                <a:latin typeface="+mj-ea"/>
                <a:ea typeface="+mj-ea"/>
              </a:rPr>
              <a:t>日</a:t>
            </a:r>
            <a:r>
              <a:rPr lang="en-US" altLang="ja-JP" dirty="0">
                <a:latin typeface="+mj-ea"/>
                <a:ea typeface="+mj-ea"/>
              </a:rPr>
              <a:t>)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87172" y="326141"/>
            <a:ext cx="738664" cy="3279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曲線と曲面の幾何学第３回です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どうぞよろしくお願い致します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42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747752" y="2936383"/>
                <a:ext cx="4827860" cy="668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は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方向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しか見ていない！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752" y="2936383"/>
                <a:ext cx="4827860" cy="668388"/>
              </a:xfrm>
              <a:prstGeom prst="rect">
                <a:avLst/>
              </a:prstGeom>
              <a:blipFill rotWithShape="0">
                <a:blip r:embed="rId2"/>
                <a:stretch>
                  <a:fillRect r="-884" b="-4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10910173" y="326141"/>
            <a:ext cx="1015663" cy="45582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それはなぜかと言うと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この２階微分は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ｙ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軸正方向つまり上方向への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増え方減り方しか見ていないからです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381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425381" y="5975698"/>
            <a:ext cx="2882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接線と法線が重要！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4192144" y="428034"/>
            <a:ext cx="38379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進行方向の左</a:t>
            </a:r>
            <a:r>
              <a:rPr kumimoji="1" lang="en-US" altLang="ja-JP" sz="2400" b="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右</a:t>
            </a:r>
            <a:r>
              <a:rPr kumimoji="1" lang="en-US" altLang="ja-JP" sz="2400" b="0" dirty="0">
                <a:solidFill>
                  <a:srgbClr val="FF0000"/>
                </a:solidFill>
                <a:latin typeface="+mn-ea"/>
              </a:rPr>
              <a:t>)</a:t>
            </a:r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への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曲がり具合を見たいので・・・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6815696" y="1806464"/>
            <a:ext cx="46806" cy="80604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6284546" y="3535862"/>
            <a:ext cx="446454" cy="51892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647154" y="246719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6047366" y="2467197"/>
            <a:ext cx="755119" cy="9393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5752538" y="3574341"/>
            <a:ext cx="463687" cy="44063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9525179" y="326141"/>
            <a:ext cx="2400657" cy="46047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曲線上を動いていくとき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各点においてそもそも進行方向は違う訳で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それは接線方向な訳ですが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これに対して左側または右側に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どれだけ曲がろうとしているのかを測るとき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接線と直交する法線方向に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どれだけ変化しているかどうかで比べないと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公平とは言えないでしょう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98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52684" y="5946028"/>
            <a:ext cx="3736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曲がり具合を公平に反映！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4192144" y="428034"/>
            <a:ext cx="35974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各点で接線と法線を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座標軸に取り換えれば</a:t>
            </a:r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・・・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6702600" y="1365264"/>
            <a:ext cx="201759" cy="217349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5257939" y="3156576"/>
            <a:ext cx="1941351" cy="186948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647154" y="246719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5455427" y="2407853"/>
            <a:ext cx="2698555" cy="33413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5434618" y="3156576"/>
            <a:ext cx="1663534" cy="178595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6914159" y="1362562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159" y="1362562"/>
                <a:ext cx="39228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5434618" y="2417912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618" y="2417912"/>
                <a:ext cx="38266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772318" y="26154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318" y="2615400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10079177" y="326141"/>
            <a:ext cx="1846659" cy="48372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そこで曲線上の各点ごとにその点を原点として</a:t>
            </a:r>
          </a:p>
          <a:p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座標が増える方が正となるよう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接線方向に新しいＸ軸をとり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また左に曲がるのが正とすることにして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進行方向左側が正となるよう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法線方向に新しいＹ軸をとって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90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3850783" y="5917141"/>
            <a:ext cx="422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各点ごとに別の関数を２階微分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3639909" y="415921"/>
            <a:ext cx="44534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ただし同じ曲線でも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座標軸ごとに式が変わるので</a:t>
            </a:r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・・・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6702600" y="1365264"/>
            <a:ext cx="201759" cy="217349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5257939" y="3156576"/>
            <a:ext cx="1941351" cy="186948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647154" y="246719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5455427" y="2407853"/>
            <a:ext cx="2698555" cy="33413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5434618" y="3156576"/>
            <a:ext cx="1663534" cy="178595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6914159" y="1362562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159" y="1362562"/>
                <a:ext cx="39228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5434618" y="2417912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618" y="2417912"/>
                <a:ext cx="38266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772318" y="26154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318" y="2615400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012378" y="1961817"/>
                <a:ext cx="22776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dirty="0">
                    <a:solidFill>
                      <a:srgbClr val="FFC000"/>
                    </a:solidFill>
                  </a:rPr>
                  <a:t>　</a:t>
                </a:r>
                <a:r>
                  <a:rPr kumimoji="1" lang="ja-JP" altLang="en-US" dirty="0">
                    <a:solidFill>
                      <a:srgbClr val="0070C0"/>
                    </a:solidFill>
                  </a:rPr>
                  <a:t>→　</a:t>
                </a:r>
                <a:r>
                  <a:rPr lang="en-US" altLang="ja-JP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ja-JP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378" y="1961817"/>
                <a:ext cx="2277675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2953438" y="4429641"/>
                <a:ext cx="23634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)′′</m:t>
                    </m:r>
                    <m:r>
                      <a:rPr lang="en-US" altLang="ja-JP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kumimoji="1" lang="ja-JP" altLang="en-US" b="0" dirty="0">
                    <a:solidFill>
                      <a:srgbClr val="0070C0"/>
                    </a:solidFill>
                  </a:rPr>
                  <a:t>　←</a:t>
                </a:r>
                <a:r>
                  <a:rPr kumimoji="1" lang="ja-JP" altLang="en-US" b="0" dirty="0">
                    <a:solidFill>
                      <a:srgbClr val="FF0000"/>
                    </a:solidFill>
                  </a:rPr>
                  <a:t>　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ja-JP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en-US" altLang="ja-JP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438" y="4429641"/>
                <a:ext cx="2363404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773" t="-8333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6790783" y="3748306"/>
                <a:ext cx="22776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dirty="0">
                    <a:solidFill>
                      <a:srgbClr val="FFC000"/>
                    </a:solidFill>
                  </a:rPr>
                  <a:t>　</a:t>
                </a:r>
                <a:r>
                  <a:rPr kumimoji="1" lang="ja-JP" altLang="en-US" dirty="0">
                    <a:solidFill>
                      <a:srgbClr val="0070C0"/>
                    </a:solidFill>
                  </a:rPr>
                  <a:t>→　</a:t>
                </a:r>
                <a:r>
                  <a:rPr lang="en-US" altLang="ja-JP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ja-JP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783" y="3748306"/>
                <a:ext cx="2277675" cy="369332"/>
              </a:xfrm>
              <a:prstGeom prst="rect">
                <a:avLst/>
              </a:prstGeom>
              <a:blipFill rotWithShape="0">
                <a:blip r:embed="rId13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5746438" y="41341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○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flipH="1">
            <a:off x="5255858" y="4295129"/>
            <a:ext cx="518450" cy="2690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V="1">
            <a:off x="6849073" y="2174281"/>
            <a:ext cx="170678" cy="31937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endCxn id="28" idx="1"/>
          </p:cNvCxnSpPr>
          <p:nvPr/>
        </p:nvCxnSpPr>
        <p:spPr>
          <a:xfrm flipV="1">
            <a:off x="6396326" y="3932972"/>
            <a:ext cx="394457" cy="8785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0356176" y="326141"/>
            <a:ext cx="1569660" cy="37888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その新しい座標で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放物線ｙ＝ｘの二乗を表し直します。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その式をＹ＝Ｆ（Ｘ）とすれば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その２階微分でそこでの凹凸具合が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公平に測れます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648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773509" y="2717443"/>
                <a:ext cx="420102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を書き下すのは面倒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(</a:t>
                </a:r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場合によっては無理</a:t>
                </a:r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)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でも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kumimoji="1" lang="ja-JP" altLang="en-US" sz="2400" dirty="0">
                    <a:solidFill>
                      <a:srgbClr val="0070C0"/>
                    </a:solidFill>
                    <a:latin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′′(0)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は</a:t>
                </a:r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計算できる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！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509" y="2717443"/>
                <a:ext cx="4201022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2177" t="-5584" r="-1306" b="-91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10079177" y="326141"/>
            <a:ext cx="1846659" cy="41094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ただしこのＦ（Ｘ）は実は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一般には書き下すのが難しいのです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でも陰関数の微分の公式を使えば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微分は計算できます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と言う訳でがんばって計算しているのが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講義ノートの計算と公式です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459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079462" y="2703376"/>
                <a:ext cx="4345100" cy="1018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′′(0)=</m:t>
                    </m:r>
                    <m:f>
                      <m:fPr>
                        <m:ctrlP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3/2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 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462" y="2703376"/>
                <a:ext cx="4345100" cy="101848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421222" y="773723"/>
                <a:ext cx="36615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平面曲線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の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曲率</a:t>
                </a:r>
                <a:endParaRPr kumimoji="1" lang="ja-JP" altLang="en-US" sz="2400" dirty="0">
                  <a:latin typeface="+mn-ea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222" y="773723"/>
                <a:ext cx="366158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496" t="-14474" r="-1498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4754646" y="5711484"/>
            <a:ext cx="299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とりあえずこれが定義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33174" y="326141"/>
            <a:ext cx="1292662" cy="38641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その結果とりあえずこの式を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平面曲線ｙ＝ｆ（ｘ）の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今の例では放物線ｙ＝ｘの二乗ですが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その曲率の定義としましょう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687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5293216" y="553792"/>
                <a:ext cx="13826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16" y="553792"/>
                <a:ext cx="1382686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5232977" y="593716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凹凸</a:t>
            </a:r>
            <a:r>
              <a:rPr kumimoji="1" lang="ja-JP" altLang="en-US" sz="2400" dirty="0">
                <a:solidFill>
                  <a:srgbClr val="0070C0"/>
                </a:solidFill>
              </a:rPr>
              <a:t>は？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3899980" y="2202287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円弧 22"/>
          <p:cNvSpPr/>
          <p:nvPr/>
        </p:nvSpPr>
        <p:spPr>
          <a:xfrm rot="16200000">
            <a:off x="3835082" y="3332964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弧 23"/>
          <p:cNvSpPr/>
          <p:nvPr/>
        </p:nvSpPr>
        <p:spPr>
          <a:xfrm rot="16200000" flipV="1">
            <a:off x="3835816" y="3333698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910173" y="326141"/>
            <a:ext cx="1015663" cy="345222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ちなみに上に凸のときについても</a:t>
            </a:r>
          </a:p>
          <a:p>
            <a:r>
              <a:rPr lang="ja-JP" altLang="en-US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簡単に見ておきましょう</a:t>
            </a:r>
            <a:endParaRPr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例はｙ＝マイナスｘの二乗です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830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786187" y="5912555"/>
            <a:ext cx="221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２</a:t>
            </a:r>
            <a:r>
              <a:rPr kumimoji="1" lang="ja-JP" altLang="en-US" sz="2400" dirty="0">
                <a:solidFill>
                  <a:srgbClr val="0070C0"/>
                </a:solidFill>
              </a:rPr>
              <a:t>階微分で判定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913656" y="430778"/>
                <a:ext cx="2135200" cy="833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=−2&lt;0</m:t>
                      </m:r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656" y="430778"/>
                <a:ext cx="2135200" cy="8334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3899980" y="2202287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/>
          <p:cNvSpPr txBox="1"/>
          <p:nvPr/>
        </p:nvSpPr>
        <p:spPr>
          <a:xfrm>
            <a:off x="5995115" y="4356261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上に凸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6445329" y="2419685"/>
            <a:ext cx="288329" cy="6127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4908919" y="2704873"/>
            <a:ext cx="237431" cy="60629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弧 24"/>
          <p:cNvSpPr/>
          <p:nvPr/>
        </p:nvSpPr>
        <p:spPr>
          <a:xfrm rot="16200000">
            <a:off x="3835082" y="3332964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弧 25"/>
          <p:cNvSpPr/>
          <p:nvPr/>
        </p:nvSpPr>
        <p:spPr>
          <a:xfrm rot="16200000" flipV="1">
            <a:off x="3835816" y="3333698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187172" y="326141"/>
            <a:ext cx="738664" cy="432746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今度は２次導関数がマイナス２で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によらず常に負なので上に凸です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440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913656" y="430778"/>
                <a:ext cx="18771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上</m:t>
                      </m:r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rgbClr val="FF0000"/>
                          </a:solidFill>
                        </a:rPr>
                        <m:t>に凸</m:t>
                      </m:r>
                      <m:r>
                        <a:rPr lang="ja-JP" alt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とは</m:t>
                      </m:r>
                    </m:oMath>
                  </m:oMathPara>
                </a14:m>
                <a:endParaRPr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656" y="430778"/>
                <a:ext cx="1877127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3850783" y="5857706"/>
            <a:ext cx="396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どの線分よりも上にあること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4975063" y="2916652"/>
            <a:ext cx="1599805" cy="98041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5558490" y="2359594"/>
            <a:ext cx="1108622" cy="88401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5287055" y="2615065"/>
            <a:ext cx="1125610" cy="8644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6046856" y="2269682"/>
            <a:ext cx="734635" cy="176675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5049200" y="2402237"/>
            <a:ext cx="1204171" cy="91998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4966201" y="3430675"/>
            <a:ext cx="1760807" cy="6742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3899980" y="2202287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円弧 23"/>
          <p:cNvSpPr/>
          <p:nvPr/>
        </p:nvSpPr>
        <p:spPr>
          <a:xfrm rot="16200000">
            <a:off x="3835082" y="3332964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弧 24"/>
          <p:cNvSpPr/>
          <p:nvPr/>
        </p:nvSpPr>
        <p:spPr>
          <a:xfrm rot="16200000" flipV="1">
            <a:off x="3835816" y="3333698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910173" y="326141"/>
            <a:ext cx="1015663" cy="39555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ちなみに上に凸の定義は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曲線上の任意の２点を結ぶ線分よりも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曲線自身の方が上にあることです</a:t>
            </a:r>
          </a:p>
        </p:txBody>
      </p:sp>
    </p:spTree>
    <p:extLst>
      <p:ext uri="{BB962C8B-B14F-4D97-AF65-F5344CB8AC3E}">
        <p14:creationId xmlns:p14="http://schemas.microsoft.com/office/powerpoint/2010/main" val="73462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771863" y="5974687"/>
            <a:ext cx="2446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右回り</a:t>
            </a:r>
            <a:r>
              <a:rPr lang="en-US" altLang="ja-JP" sz="2400" dirty="0">
                <a:solidFill>
                  <a:srgbClr val="0070C0"/>
                </a:solidFill>
              </a:rPr>
              <a:t>(</a:t>
            </a:r>
            <a:r>
              <a:rPr lang="ja-JP" altLang="en-US" sz="2400" dirty="0">
                <a:solidFill>
                  <a:srgbClr val="0070C0"/>
                </a:solidFill>
              </a:rPr>
              <a:t>曲率は負</a:t>
            </a:r>
            <a:r>
              <a:rPr lang="en-US" altLang="ja-JP" sz="2400" dirty="0">
                <a:solidFill>
                  <a:srgbClr val="0070C0"/>
                </a:solidFill>
              </a:rPr>
              <a:t>)</a:t>
            </a:r>
            <a:endParaRPr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95115" y="4356261"/>
            <a:ext cx="1627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左</a:t>
            </a:r>
            <a:r>
              <a:rPr kumimoji="1" lang="ja-JP" altLang="en-US" sz="2400" dirty="0">
                <a:solidFill>
                  <a:srgbClr val="0070C0"/>
                </a:solidFill>
              </a:rPr>
              <a:t>に遠回り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92144" y="428034"/>
            <a:ext cx="3804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どの線分よりも上にあるなら</a:t>
            </a:r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4949104" y="3494640"/>
            <a:ext cx="1760807" cy="6742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3899980" y="2202287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矢印コネクタ 24"/>
          <p:cNvCxnSpPr/>
          <p:nvPr/>
        </p:nvCxnSpPr>
        <p:spPr>
          <a:xfrm>
            <a:off x="6445329" y="2419685"/>
            <a:ext cx="288329" cy="61271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4908919" y="2704873"/>
            <a:ext cx="237431" cy="606298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弧 27"/>
          <p:cNvSpPr/>
          <p:nvPr/>
        </p:nvSpPr>
        <p:spPr>
          <a:xfrm rot="16200000">
            <a:off x="3835082" y="3332964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 rot="16200000" flipV="1">
            <a:off x="3835816" y="3333698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802178" y="326141"/>
            <a:ext cx="2123658" cy="46095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が増える方向に進むとすると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近道の線分よりも左側を遠回りしている訳で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回り方としては右にハンドルを切りながら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走っていることになります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つまり上に凸と言うことは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同時に右回りを意味していて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曲線の曲率は負になります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31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606085" y="2678805"/>
            <a:ext cx="53687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平面曲線の曲率について。</a:t>
            </a:r>
            <a:endParaRPr kumimoji="1"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いよいよ本題ですが、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瞬間の外角のことは一旦忘れて下さい。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48180" y="326141"/>
            <a:ext cx="2677656" cy="393793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今回からいよいよ本題に入ります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まずは平面曲線の曲率ですが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とりあえず第１回にお話しした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瞬間の外角のことは一旦忘れて下さい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最終的にはそこにたどり着くのですが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今日の所は計算しやすい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別のアプローチから始めます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ポイントは円より放物線の方が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式が簡単と言う点です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888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684056" y="5945138"/>
            <a:ext cx="2446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左回り</a:t>
            </a:r>
            <a:r>
              <a:rPr lang="en-US" altLang="ja-JP" sz="2400" dirty="0">
                <a:solidFill>
                  <a:srgbClr val="0070C0"/>
                </a:solidFill>
              </a:rPr>
              <a:t>(</a:t>
            </a:r>
            <a:r>
              <a:rPr lang="ja-JP" altLang="en-US" sz="2400" dirty="0">
                <a:solidFill>
                  <a:srgbClr val="0070C0"/>
                </a:solidFill>
              </a:rPr>
              <a:t>曲率は正</a:t>
            </a:r>
            <a:r>
              <a:rPr lang="en-US" altLang="ja-JP" sz="2400" dirty="0">
                <a:solidFill>
                  <a:srgbClr val="0070C0"/>
                </a:solidFill>
              </a:rPr>
              <a:t>)</a:t>
            </a:r>
            <a:endParaRPr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95115" y="4356261"/>
            <a:ext cx="1627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右</a:t>
            </a:r>
            <a:r>
              <a:rPr kumimoji="1" lang="ja-JP" altLang="en-US" sz="2400" dirty="0">
                <a:solidFill>
                  <a:srgbClr val="0070C0"/>
                </a:solidFill>
              </a:rPr>
              <a:t>に遠回り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3829611" y="455896"/>
                <a:ext cx="418864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b="0" dirty="0">
                    <a:solidFill>
                      <a:srgbClr val="FF0000"/>
                    </a:solidFill>
                  </a:rPr>
                  <a:t>た</a:t>
                </a:r>
                <a14:m>
                  <m:oMath xmlns:m="http://schemas.openxmlformats.org/officeDocument/2006/math">
                    <m:r>
                      <a:rPr lang="ja-JP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だし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軸と逆方向に進むなら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</a:rPr>
                  <a:t>上に凸でも・・・</a:t>
                </a: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611" y="455896"/>
                <a:ext cx="4188647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2183" t="-8824" r="-1164" b="-13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直線コネクタ 20"/>
          <p:cNvCxnSpPr/>
          <p:nvPr/>
        </p:nvCxnSpPr>
        <p:spPr>
          <a:xfrm flipV="1">
            <a:off x="4949104" y="3494640"/>
            <a:ext cx="1760807" cy="6742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3899980" y="2202287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矢印コネクタ 24"/>
          <p:cNvCxnSpPr/>
          <p:nvPr/>
        </p:nvCxnSpPr>
        <p:spPr>
          <a:xfrm flipH="1" flipV="1">
            <a:off x="6422177" y="2390049"/>
            <a:ext cx="285016" cy="51391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4856459" y="2868477"/>
            <a:ext cx="210778" cy="68798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弧 27"/>
          <p:cNvSpPr/>
          <p:nvPr/>
        </p:nvSpPr>
        <p:spPr>
          <a:xfrm rot="16200000">
            <a:off x="3835082" y="3332964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 rot="16200000" flipV="1">
            <a:off x="3835816" y="3333698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187172" y="326141"/>
            <a:ext cx="738664" cy="476348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もっとも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が減る方向に進むとすると話は別で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上に凸なら左回りになって曲率は正</a:t>
            </a:r>
          </a:p>
        </p:txBody>
      </p:sp>
    </p:spTree>
    <p:extLst>
      <p:ext uri="{BB962C8B-B14F-4D97-AF65-F5344CB8AC3E}">
        <p14:creationId xmlns:p14="http://schemas.microsoft.com/office/powerpoint/2010/main" val="64424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684056" y="5945138"/>
            <a:ext cx="2446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右回り</a:t>
            </a:r>
            <a:r>
              <a:rPr lang="en-US" altLang="ja-JP" sz="2400" dirty="0">
                <a:solidFill>
                  <a:srgbClr val="0070C0"/>
                </a:solidFill>
              </a:rPr>
              <a:t>(</a:t>
            </a:r>
            <a:r>
              <a:rPr lang="ja-JP" altLang="en-US" sz="2400" dirty="0">
                <a:solidFill>
                  <a:srgbClr val="0070C0"/>
                </a:solidFill>
              </a:rPr>
              <a:t>曲率は負</a:t>
            </a:r>
            <a:r>
              <a:rPr lang="en-US" altLang="ja-JP" sz="2400" dirty="0">
                <a:solidFill>
                  <a:srgbClr val="0070C0"/>
                </a:solidFill>
              </a:rPr>
              <a:t>)</a:t>
            </a:r>
            <a:endParaRPr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151204" y="462740"/>
                <a:ext cx="460119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も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</a:rPr>
                  <a:t> 軸と逆方向に進むなら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</a:rPr>
                  <a:t>下に凸でも・・・</a:t>
                </a: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204" y="462740"/>
                <a:ext cx="4601196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2119" t="-8824" r="-927" b="-13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テキスト ボックス 29"/>
          <p:cNvSpPr txBox="1"/>
          <p:nvPr/>
        </p:nvSpPr>
        <p:spPr>
          <a:xfrm>
            <a:off x="5995115" y="4356261"/>
            <a:ext cx="1627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左</a:t>
            </a:r>
            <a:r>
              <a:rPr kumimoji="1" lang="ja-JP" altLang="en-US" sz="2400" dirty="0">
                <a:solidFill>
                  <a:srgbClr val="0070C0"/>
                </a:solidFill>
              </a:rPr>
              <a:t>に遠回り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 flipH="1">
            <a:off x="6719435" y="2925515"/>
            <a:ext cx="213427" cy="69154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H="1" flipV="1">
            <a:off x="4913737" y="3443859"/>
            <a:ext cx="329584" cy="59802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5021251" y="2339826"/>
            <a:ext cx="1760807" cy="6742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弧 33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0910173" y="326141"/>
            <a:ext cx="1015663" cy="48211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下に凸なら右回りになって曲率は負になります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このように進行方向がどちらかと言うことは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平面曲線の曲率にとっては大変重要です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894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111133" y="3111338"/>
                <a:ext cx="40372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</a:t>
                </a:r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で表せないときは？</a:t>
                </a:r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133" y="3111338"/>
                <a:ext cx="4037259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452" t="-14474" r="-1207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10079177" y="326141"/>
            <a:ext cx="1846659" cy="43739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ところで円や楕円を始め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関数のグラフとして全体を表せない曲線は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無数にあります。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それを一々切り分けて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別の関数のグラフで表すのも面倒です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接線が垂直の時も面倒です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539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734888" y="430825"/>
                <a:ext cx="2263505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  <a:p>
                <a:r>
                  <a:rPr kumimoji="1" lang="en-US" altLang="ja-JP" b="0" dirty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kumimoji="1" lang="en-US" altLang="ja-JP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ja-JP" altLang="en-US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en-US" altLang="ja-JP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b="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0 </a:t>
                </a:r>
                <a:r>
                  <a:rPr kumimoji="1" lang="en-US" altLang="ja-JP" b="0" dirty="0">
                    <a:solidFill>
                      <a:srgbClr val="FF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888" y="430825"/>
                <a:ext cx="2263505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2426" r="-1617" b="-123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793753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92381" y="5561898"/>
            <a:ext cx="3548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</a:rPr>
              <a:t>パラメーター表示</a:t>
            </a:r>
            <a:endParaRPr kumimoji="1" lang="en-US" altLang="ja-JP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327" y="3947059"/>
                <a:ext cx="925574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6235109" y="3442832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982" y="3144335"/>
                <a:ext cx="974498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テキスト ボックス 14"/>
          <p:cNvSpPr txBox="1"/>
          <p:nvPr/>
        </p:nvSpPr>
        <p:spPr>
          <a:xfrm>
            <a:off x="11187172" y="326141"/>
            <a:ext cx="738664" cy="502637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そこで登場するのがパラメーター表示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速度ベクトルが消えないことは仮定しておきます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92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389121" y="2968283"/>
                <a:ext cx="3404381" cy="509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1" y="2968283"/>
                <a:ext cx="3404381" cy="5091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3804018" y="886264"/>
                <a:ext cx="4574586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kumimoji="1"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kumimoji="1" lang="en-US" altLang="ja-JP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を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で</m:t>
                    </m:r>
                    <m:r>
                      <a:rPr lang="ja-JP" alt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微分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</a:rPr>
                  <a:t>すると</a:t>
                </a: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018" y="886264"/>
                <a:ext cx="4574586" cy="509178"/>
              </a:xfrm>
              <a:prstGeom prst="rect">
                <a:avLst/>
              </a:prstGeom>
              <a:blipFill rotWithShape="0">
                <a:blip r:embed="rId3"/>
                <a:stretch>
                  <a:fillRect t="-9524" r="-1067"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4921760" y="5427786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合成関数の微分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33174" y="326141"/>
            <a:ext cx="1292662" cy="466409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これは今はｙ（ｔ）＝ｘ（ｔ）の二乗ですが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一般にはｙ（ｔ）＝ｆ（ｘ（ｔ））を満たすので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合成関数の微分の公式を使えば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ｆ（ｘ）の微分をｘ（ｔ）とｙ（ｔ）の微分で表せて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906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3189848" y="2944526"/>
                <a:ext cx="5802923" cy="509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848" y="2944526"/>
                <a:ext cx="5802923" cy="5091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4480389" y="1017958"/>
                <a:ext cx="32218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もう</m:t>
                    </m:r>
                    <m:r>
                      <a:rPr lang="ja-JP" alt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一回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で</m:t>
                    </m:r>
                    <m:r>
                      <a:rPr lang="ja-JP" alt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微分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</a:rPr>
                  <a:t>すると</a:t>
                </a: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389" y="1017958"/>
                <a:ext cx="322184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705" t="-15789" r="-1894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4619593" y="5427786"/>
            <a:ext cx="2943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再び合成関数の微分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87172" y="326141"/>
            <a:ext cx="738664" cy="21313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繰り返し使えば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２階微分も出て来て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117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389119" y="1811876"/>
                <a:ext cx="3404381" cy="873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ja-JP" altLang="en-US" sz="2400" dirty="0"/>
                            <m:t> 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19" y="1811876"/>
                <a:ext cx="3404381" cy="87318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5400256" y="787125"/>
                <a:ext cx="13821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整理して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256" y="787125"/>
                <a:ext cx="138211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441" r="-441" b="-78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5283236" y="5427786"/>
            <a:ext cx="1616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これを代入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613162" y="3019012"/>
                <a:ext cx="4956293" cy="16355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ja-JP" altLang="en-US" sz="2400" dirty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ja-JP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ja-JP" altLang="en-US" sz="2400" dirty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ja-JP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162" y="3019012"/>
                <a:ext cx="4956293" cy="16355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/>
          <p:cNvSpPr txBox="1"/>
          <p:nvPr/>
        </p:nvSpPr>
        <p:spPr>
          <a:xfrm>
            <a:off x="11187172" y="326141"/>
            <a:ext cx="738664" cy="51546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ｘ（ｔ）とｙ（ｔ）の１階と２階の微分で表せますから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これを先程求めた公式に代入すれば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486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362598" y="2703376"/>
                <a:ext cx="5778826" cy="11928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′′(0)=</m:t>
                    </m:r>
                    <m:f>
                      <m:fPr>
                        <m:ctrlP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eqArr>
                                  <m:eqArrPr>
                                    <m:ctrlP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p>
                                      <m:sSup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altLang="ja-JP" sz="3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ja-JP" sz="3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altLang="ja-JP" sz="3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ja-JP" sz="3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altLang="ja-JP" sz="3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  <m:e>
                                    <m:r>
                                      <a:rPr lang="en-US" altLang="ja-JP" sz="3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eqArr>
                              </m:e>
                            </m:d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3/2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 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598" y="2703376"/>
                <a:ext cx="5778826" cy="11928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421222" y="773723"/>
                <a:ext cx="3264676" cy="650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平面曲線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altLang="ja-JP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の曲率</a:t>
                </a:r>
                <a:endParaRPr kumimoji="1" lang="ja-JP" altLang="en-US" sz="2400" dirty="0">
                  <a:latin typeface="+mn-ea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222" y="773723"/>
                <a:ext cx="3264676" cy="650114"/>
              </a:xfrm>
              <a:prstGeom prst="rect">
                <a:avLst/>
              </a:prstGeom>
              <a:blipFill rotWithShape="0">
                <a:blip r:embed="rId3"/>
                <a:stretch>
                  <a:fillRect l="-2799" r="-1866" b="-18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5252699" y="5669281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これも定義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79177" y="326141"/>
            <a:ext cx="1846659" cy="419121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要するにこのように書き直せます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これがパラメーター表示された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平面曲線の曲率を与える公式になります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次回この式をもう少し検討して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瞬間の外角の話につなげますが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今回はこの辺で一段落</a:t>
            </a:r>
          </a:p>
        </p:txBody>
      </p:sp>
    </p:spTree>
    <p:extLst>
      <p:ext uri="{BB962C8B-B14F-4D97-AF65-F5344CB8AC3E}">
        <p14:creationId xmlns:p14="http://schemas.microsoft.com/office/powerpoint/2010/main" val="104787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84541" y="2616591"/>
            <a:ext cx="2883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　２階微分で判定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⇔ </a:t>
            </a:r>
            <a:r>
              <a:rPr lang="ja-JP" altLang="en-US" sz="2400" dirty="0">
                <a:solidFill>
                  <a:srgbClr val="FF0000"/>
                </a:solidFill>
              </a:rPr>
              <a:t>２次関数で近似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⇔ 放物線で近似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81817" y="829994"/>
            <a:ext cx="153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ここまでは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02178" y="326141"/>
            <a:ext cx="2123658" cy="527965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ちなみにここまでは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平面曲線の曲がり具合を判定するのに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凹凸の判定に便利な２階微分を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修正する方法を使って来ました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２階微分を使うと言うことは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２次近似つまり２次関数で近似するということで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要するに放物線で近似していることに他なりません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443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269543" y="3123028"/>
            <a:ext cx="3854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円で近似</a:t>
            </a:r>
            <a:r>
              <a:rPr lang="ja-JP" altLang="en-US" sz="2400" dirty="0">
                <a:solidFill>
                  <a:srgbClr val="FF0000"/>
                </a:solidFill>
              </a:rPr>
              <a:t>し</a:t>
            </a:r>
            <a:r>
              <a:rPr kumimoji="1" lang="ja-JP" altLang="en-US" sz="2400" dirty="0">
                <a:solidFill>
                  <a:srgbClr val="FF0000"/>
                </a:solidFill>
              </a:rPr>
              <a:t>たら</a:t>
            </a:r>
            <a:r>
              <a:rPr lang="ja-JP" altLang="en-US" sz="2400" dirty="0">
                <a:solidFill>
                  <a:srgbClr val="FF0000"/>
                </a:solidFill>
              </a:rPr>
              <a:t>どうなるか</a:t>
            </a:r>
            <a:r>
              <a:rPr kumimoji="1" lang="ja-JP" altLang="en-US" sz="2400" dirty="0">
                <a:solidFill>
                  <a:srgbClr val="FF0000"/>
                </a:solidFill>
              </a:rPr>
              <a:t>？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94182" y="326141"/>
            <a:ext cx="3231654" cy="41864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ところで講義ノートにも書いたように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曲率一定な平面曲線は円か直線の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どちらかしかありません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これは常微分方程式を解けばわかります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となると曲がり具合を考えるなら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円で近似する方がよいようにも思えます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最初から円を使うと無理関数なので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ちょっと計算が面倒そうですが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今は一旦放物線で近似してあるので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これと曲がり具合が同じ円はと考えれば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大分楽そうです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075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5293216" y="553792"/>
                <a:ext cx="11534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16" y="553792"/>
                <a:ext cx="1153457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5232977" y="593716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増減は？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079177" y="326141"/>
            <a:ext cx="1846659" cy="41511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と言う訳でまずは放物線です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それも一番簡単なｙ＝ｘの二乗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その増減はと言うと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今はグラフを見ながらお話していますが</a:t>
            </a:r>
          </a:p>
          <a:p>
            <a:r>
              <a:rPr lang="ja-JP" altLang="en-US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グラフ無しでならどう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説明するだろうと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考えてみて下さい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024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762194" y="594506"/>
            <a:ext cx="2255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0" dirty="0">
                <a:solidFill>
                  <a:srgbClr val="FF0000"/>
                </a:solidFill>
              </a:rPr>
              <a:t>接する円の中で</a:t>
            </a:r>
            <a:endParaRPr kumimoji="1" lang="en-US" altLang="ja-JP" sz="2400" b="0" dirty="0">
              <a:solidFill>
                <a:srgbClr val="FF0000"/>
              </a:solidFill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5866641" y="1549930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74323" y="5937161"/>
            <a:ext cx="3584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２階微分まで同じものは？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5746438" y="41341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○</a:t>
            </a:r>
          </a:p>
        </p:txBody>
      </p:sp>
      <p:sp>
        <p:nvSpPr>
          <p:cNvPr id="3" name="円/楕円 2"/>
          <p:cNvSpPr/>
          <p:nvPr/>
        </p:nvSpPr>
        <p:spPr>
          <a:xfrm>
            <a:off x="5409441" y="3321760"/>
            <a:ext cx="914400" cy="914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917712" y="2343974"/>
            <a:ext cx="1944710" cy="189323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5654297" y="3816508"/>
            <a:ext cx="424688" cy="4121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187172" y="326141"/>
            <a:ext cx="738664" cy="37375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そこでまず放物線そのものと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２階微分が同じ円は何かと考えると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925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389121" y="2968283"/>
                <a:ext cx="3404381" cy="55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ja-JP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ja-JP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ja-JP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1" y="2968283"/>
                <a:ext cx="3404381" cy="552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4290647" y="900332"/>
                <a:ext cx="38336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FF0000"/>
                    </a:solidFill>
                  </a:rPr>
                  <a:t>原点で</a:t>
                </a:r>
                <a14:m>
                  <m:oMath xmlns:m="http://schemas.openxmlformats.org/officeDocument/2006/math">
                    <m:r>
                      <a:rPr kumimoji="1" lang="en-US" altLang="ja-JP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400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と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</a:rPr>
                  <a:t>接する半円</a:t>
                </a: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647" y="900332"/>
                <a:ext cx="3833678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544" t="-16000" r="-1272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5354528" y="5455921"/>
            <a:ext cx="170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下に凸の方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87172" y="326141"/>
            <a:ext cx="738664" cy="433227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原点で放物線ｙ＝ｘの二乗と接する半円で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下に凸なものの式はこの通りです</a:t>
            </a:r>
          </a:p>
        </p:txBody>
      </p:sp>
    </p:spTree>
    <p:extLst>
      <p:ext uri="{BB962C8B-B14F-4D97-AF65-F5344CB8AC3E}">
        <p14:creationId xmlns:p14="http://schemas.microsoft.com/office/powerpoint/2010/main" val="11425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288044" y="2654660"/>
                <a:ext cx="3404381" cy="1532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kumimoji="1" lang="en-US" altLang="ja-JP" sz="2400" dirty="0">
                  <a:solidFill>
                    <a:schemeClr val="tx1"/>
                  </a:solidFill>
                </a:endParaRPr>
              </a:p>
              <a:p>
                <a:pPr algn="ctr"/>
                <a:endParaRPr kumimoji="1" lang="en-US" altLang="ja-JP" sz="2400" b="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2400" b="0" dirty="0">
                    <a:solidFill>
                      <a:schemeClr val="tx1"/>
                    </a:solidFill>
                  </a:rPr>
                  <a:t>⇒</a:t>
                </a:r>
                <a14:m>
                  <m:oMath xmlns:m="http://schemas.openxmlformats.org/officeDocument/2006/math">
                    <m:r>
                      <a:rPr kumimoji="1" lang="en-US" altLang="ja-JP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044" y="2654660"/>
                <a:ext cx="3404381" cy="1532599"/>
              </a:xfrm>
              <a:prstGeom prst="rect">
                <a:avLst/>
              </a:prstGeom>
              <a:blipFill rotWithShape="0">
                <a:blip r:embed="rId2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5190979" y="928468"/>
            <a:ext cx="1598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微分すると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62174" y="5455920"/>
            <a:ext cx="2456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原点で接している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87172" y="326141"/>
            <a:ext cx="738664" cy="47650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これを微分するとｘ＝０ではその値は０なので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確かに原点で接しています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208008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288045" y="2503255"/>
                <a:ext cx="3404381" cy="1794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1" lang="en-US" altLang="ja-JP" sz="2400" dirty="0">
                  <a:solidFill>
                    <a:schemeClr val="tx1"/>
                  </a:solidFill>
                </a:endParaRPr>
              </a:p>
              <a:p>
                <a:pPr algn="ctr"/>
                <a:endParaRPr kumimoji="1" lang="en-US" altLang="ja-JP" sz="2400" b="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2400" b="0" dirty="0">
                    <a:solidFill>
                      <a:schemeClr val="tx1"/>
                    </a:solidFill>
                  </a:rPr>
                  <a:t>⇒</a:t>
                </a:r>
                <a14:m>
                  <m:oMath xmlns:m="http://schemas.openxmlformats.org/officeDocument/2006/math">
                    <m:r>
                      <a:rPr kumimoji="1" lang="en-US" altLang="ja-JP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kumimoji="1" lang="en-US" altLang="ja-JP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045" y="2503255"/>
                <a:ext cx="3404381" cy="1794466"/>
              </a:xfrm>
              <a:prstGeom prst="rect">
                <a:avLst/>
              </a:prstGeom>
              <a:blipFill rotWithShape="0">
                <a:blip r:embed="rId2"/>
                <a:stretch>
                  <a:fillRect b="-10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4635538" y="928468"/>
            <a:ext cx="2582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もう１回微分すると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288045" y="5410844"/>
                <a:ext cx="3771032" cy="613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)′′ </m:t>
                    </m:r>
                    <m:r>
                      <a:rPr lang="ja-JP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と</m:t>
                    </m:r>
                    <m:r>
                      <a:rPr lang="ja-JP" altLang="en-US" sz="24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一致</m:t>
                    </m:r>
                  </m:oMath>
                </a14:m>
                <a:r>
                  <a:rPr kumimoji="1" lang="ja-JP" altLang="en-US" sz="2400" dirty="0">
                    <a:solidFill>
                      <a:srgbClr val="0070C0"/>
                    </a:solidFill>
                  </a:rPr>
                  <a:t>するのは</a:t>
                </a:r>
                <a14:m>
                  <m:oMath xmlns:m="http://schemas.openxmlformats.org/officeDocument/2006/math">
                    <m:r>
                      <a:rPr kumimoji="1" lang="en-US" altLang="ja-JP" sz="24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1" lang="en-US" altLang="ja-JP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045" y="5410844"/>
                <a:ext cx="3771032" cy="613886"/>
              </a:xfrm>
              <a:prstGeom prst="rect">
                <a:avLst/>
              </a:prstGeom>
              <a:blipFill rotWithShape="0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10633174" y="326141"/>
            <a:ext cx="1292662" cy="36542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もう一回微分すると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ｘ＝０ではその値はｒ分の１なので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２になるのは半径が曲率の逆数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つまり２分の１のときとわかります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934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929376" y="585662"/>
                <a:ext cx="1861407" cy="7468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b="0" dirty="0">
                    <a:solidFill>
                      <a:srgbClr val="FF0000"/>
                    </a:solidFill>
                  </a:rPr>
                  <a:t>半径 ＝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１</m:t>
                        </m:r>
                      </m:num>
                      <m:den>
                        <m: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曲率</m:t>
                        </m:r>
                      </m:den>
                    </m:f>
                  </m:oMath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376" y="585662"/>
                <a:ext cx="1861407" cy="746808"/>
              </a:xfrm>
              <a:prstGeom prst="rect">
                <a:avLst/>
              </a:prstGeom>
              <a:blipFill rotWithShape="0">
                <a:blip r:embed="rId2"/>
                <a:stretch>
                  <a:fillRect l="-52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6641" y="1549930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74323" y="5937161"/>
            <a:ext cx="3865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曲率円＝円による</a:t>
            </a:r>
            <a:r>
              <a:rPr kumimoji="1" lang="en-US" altLang="ja-JP" sz="2400" dirty="0">
                <a:solidFill>
                  <a:srgbClr val="0070C0"/>
                </a:solidFill>
              </a:rPr>
              <a:t>(</a:t>
            </a:r>
            <a:r>
              <a:rPr lang="ja-JP" altLang="en-US" sz="2400" dirty="0">
                <a:solidFill>
                  <a:srgbClr val="0070C0"/>
                </a:solidFill>
              </a:rPr>
              <a:t>２次</a:t>
            </a:r>
            <a:r>
              <a:rPr lang="en-US" altLang="ja-JP" sz="2400" dirty="0">
                <a:solidFill>
                  <a:srgbClr val="0070C0"/>
                </a:solidFill>
              </a:rPr>
              <a:t>)</a:t>
            </a:r>
            <a:r>
              <a:rPr lang="ja-JP" altLang="en-US" sz="2400" dirty="0">
                <a:solidFill>
                  <a:srgbClr val="0070C0"/>
                </a:solidFill>
              </a:rPr>
              <a:t>近似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5746438" y="41341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○</a:t>
            </a:r>
          </a:p>
        </p:txBody>
      </p:sp>
      <p:sp>
        <p:nvSpPr>
          <p:cNvPr id="3" name="円/楕円 2"/>
          <p:cNvSpPr/>
          <p:nvPr/>
        </p:nvSpPr>
        <p:spPr>
          <a:xfrm>
            <a:off x="5409441" y="3321760"/>
            <a:ext cx="914400" cy="914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3919227" y="2215166"/>
                <a:ext cx="914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227" y="2215166"/>
                <a:ext cx="914545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/>
          <p:cNvCxnSpPr>
            <a:endCxn id="3" idx="7"/>
          </p:cNvCxnSpPr>
          <p:nvPr/>
        </p:nvCxnSpPr>
        <p:spPr>
          <a:xfrm flipV="1">
            <a:off x="5866641" y="3455671"/>
            <a:ext cx="323289" cy="32328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6628409" y="3424460"/>
                <a:ext cx="36420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en-US" altLang="ja-JP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409" y="3424460"/>
                <a:ext cx="364202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矢印コネクタ 18"/>
          <p:cNvCxnSpPr/>
          <p:nvPr/>
        </p:nvCxnSpPr>
        <p:spPr>
          <a:xfrm flipH="1" flipV="1">
            <a:off x="6096912" y="3647574"/>
            <a:ext cx="550468" cy="929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1187172" y="326141"/>
            <a:ext cx="738664" cy="3279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この円のことを曲率円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その半径を曲率半径と呼びます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288045" y="2503255"/>
                <a:ext cx="3404381" cy="1857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</m:e>
                        <m:sup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d>
                        <m:d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p>
                          </m:sSup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1" lang="en-US" altLang="ja-JP" sz="2400" dirty="0">
                  <a:solidFill>
                    <a:schemeClr val="tx1"/>
                  </a:solidFill>
                </a:endParaRPr>
              </a:p>
              <a:p>
                <a:pPr algn="ctr"/>
                <a:endParaRPr kumimoji="1" lang="en-US" altLang="ja-JP" sz="2400" b="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2400" b="0" dirty="0">
                    <a:solidFill>
                      <a:schemeClr val="tx1"/>
                    </a:solidFill>
                  </a:rPr>
                  <a:t>⇒</a:t>
                </a:r>
                <a14:m>
                  <m:oMath xmlns:m="http://schemas.openxmlformats.org/officeDocument/2006/math">
                    <m:r>
                      <a:rPr kumimoji="1" lang="en-US" altLang="ja-JP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1" lang="en-US" altLang="ja-JP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kumimoji="1" lang="en-US" altLang="ja-JP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kumimoji="1" lang="en-US" altLang="ja-JP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′′(0)</m:t>
                    </m:r>
                  </m:oMath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045" y="2503255"/>
                <a:ext cx="3404381" cy="185749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5291165" y="928467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一般には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794375" y="5410844"/>
                <a:ext cx="4391720" cy="653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US" altLang="ja-JP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と一致するのは</a:t>
                </a:r>
                <a14:m>
                  <m:oMath xmlns:m="http://schemas.openxmlformats.org/officeDocument/2006/math">
                    <m:r>
                      <a:rPr lang="en-US" altLang="ja-JP" sz="240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ja-JP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p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den>
                    </m:f>
                  </m:oMath>
                </a14:m>
                <a:endParaRPr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375" y="5410844"/>
                <a:ext cx="4391720" cy="65383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10356176" y="326141"/>
            <a:ext cx="1569660" cy="46176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原点以外の点で考えても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接線と法線をＸ軸とＹ軸にとった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新しい座標で全く同じ計算をすれば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２階微分が一致するのは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やはり半径が曲率の逆数のときとわかります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728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244240" y="5972690"/>
            <a:ext cx="3244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半径は曲率</a:t>
            </a:r>
            <a:r>
              <a:rPr kumimoji="1" lang="ja-JP" altLang="en-US" sz="2400" dirty="0">
                <a:solidFill>
                  <a:srgbClr val="0070C0"/>
                </a:solidFill>
              </a:rPr>
              <a:t>に反比例！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4778041" y="409813"/>
            <a:ext cx="2177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他の点でも同じ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5257939" y="3156576"/>
            <a:ext cx="1941351" cy="186948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6" name="直線矢印コネクタ 25"/>
          <p:cNvCxnSpPr/>
          <p:nvPr/>
        </p:nvCxnSpPr>
        <p:spPr>
          <a:xfrm flipH="1" flipV="1">
            <a:off x="5434618" y="3156576"/>
            <a:ext cx="1663534" cy="178595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598" y="3255708"/>
                <a:ext cx="39228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858" y="3276453"/>
                <a:ext cx="38266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753" y="4186735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円/楕円 1"/>
          <p:cNvSpPr/>
          <p:nvPr/>
        </p:nvSpPr>
        <p:spPr>
          <a:xfrm>
            <a:off x="4727508" y="2502861"/>
            <a:ext cx="1792272" cy="17889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>
            <a:stCxn id="2" idx="7"/>
          </p:cNvCxnSpPr>
          <p:nvPr/>
        </p:nvCxnSpPr>
        <p:spPr>
          <a:xfrm flipH="1">
            <a:off x="5645527" y="2764844"/>
            <a:ext cx="611781" cy="60113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6746751" y="2713290"/>
                <a:ext cx="11812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6751" y="2713290"/>
                <a:ext cx="1181221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5893577" y="1661562"/>
                <a:ext cx="870751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′′(0)</m:t>
                          </m:r>
                          <m:r>
                            <m:rPr>
                              <m:nor/>
                            </m:rPr>
                            <a:rPr lang="ja-JP" altLang="en-US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577" y="1661562"/>
                <a:ext cx="870751" cy="66191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直線矢印コネクタ 36"/>
          <p:cNvCxnSpPr/>
          <p:nvPr/>
        </p:nvCxnSpPr>
        <p:spPr>
          <a:xfrm flipH="1">
            <a:off x="6019825" y="2326147"/>
            <a:ext cx="183247" cy="5347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1464171" y="326141"/>
            <a:ext cx="461665" cy="142923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この通りです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965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>
            <a:off x="3899980" y="2202287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16200000">
            <a:off x="3835082" y="3332964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16200000" flipV="1">
            <a:off x="3835816" y="3333698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265" y="2252645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22016" y="5865667"/>
            <a:ext cx="3770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曲率が負なら曲率円は右に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02" y="233554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3819646" y="3899034"/>
                <a:ext cx="10892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646" y="3899034"/>
                <a:ext cx="1089273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円/楕円 12"/>
          <p:cNvSpPr/>
          <p:nvPr/>
        </p:nvSpPr>
        <p:spPr>
          <a:xfrm>
            <a:off x="5409922" y="2225657"/>
            <a:ext cx="914400" cy="914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867122" y="2374212"/>
            <a:ext cx="349178" cy="33066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6111027" y="2621977"/>
            <a:ext cx="550468" cy="929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6641757" y="2377389"/>
                <a:ext cx="36420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en-US" altLang="ja-JP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757" y="2377389"/>
                <a:ext cx="364202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4929376" y="585662"/>
                <a:ext cx="2090637" cy="7468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b="0" dirty="0">
                    <a:solidFill>
                      <a:srgbClr val="FF0000"/>
                    </a:solidFill>
                  </a:rPr>
                  <a:t>半径 ＝</a:t>
                </a:r>
                <a14:m>
                  <m:oMath xmlns:m="http://schemas.openxmlformats.org/officeDocument/2006/math"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kumimoji="1" lang="ja-JP" altLang="en-US" sz="2400" b="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１</m:t>
                        </m:r>
                      </m:num>
                      <m:den>
                        <m:r>
                          <a:rPr lang="ja-JP" alt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曲率</m:t>
                        </m:r>
                      </m:den>
                    </m:f>
                  </m:oMath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376" y="585662"/>
                <a:ext cx="2090637" cy="746808"/>
              </a:xfrm>
              <a:prstGeom prst="rect">
                <a:avLst/>
              </a:prstGeom>
              <a:blipFill rotWithShape="0">
                <a:blip r:embed="rId8"/>
                <a:stretch>
                  <a:fillRect l="-46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/>
          <p:cNvSpPr txBox="1"/>
          <p:nvPr/>
        </p:nvSpPr>
        <p:spPr>
          <a:xfrm>
            <a:off x="11187172" y="326141"/>
            <a:ext cx="738664" cy="37455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曲率が負のときは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曲率円は進行方向の右側に現れます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19646" y="3400523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16200000">
            <a:off x="3832261" y="4540766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792600" y="3329331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600" y="3329331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022016" y="5865667"/>
            <a:ext cx="3690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曲率が０なら曲率円は接線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1925" y="345867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925" y="3458673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6876452" y="1322430"/>
                <a:ext cx="9161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452" y="1322430"/>
                <a:ext cx="916148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5076172" y="587739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0" dirty="0">
                <a:solidFill>
                  <a:srgbClr val="FF0000"/>
                </a:solidFill>
              </a:rPr>
              <a:t>半径 ＝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∞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円弧 15"/>
          <p:cNvSpPr/>
          <p:nvPr/>
        </p:nvSpPr>
        <p:spPr>
          <a:xfrm rot="5400000">
            <a:off x="3858148" y="444821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コネクタ 2"/>
          <p:cNvCxnSpPr/>
          <p:nvPr/>
        </p:nvCxnSpPr>
        <p:spPr>
          <a:xfrm>
            <a:off x="3819645" y="3400523"/>
            <a:ext cx="4288665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32669" y="331235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H="1" flipV="1">
            <a:off x="6001576" y="3506082"/>
            <a:ext cx="550468" cy="929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1187172" y="326141"/>
            <a:ext cx="738664" cy="439479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曲率が０の点では曲率円は接線です</a:t>
            </a:r>
          </a:p>
          <a:p>
            <a:r>
              <a:rPr lang="ja-JP" altLang="en-US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直線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は半径無限大の円と考えてのことです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70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5191520" y="388804"/>
                <a:ext cx="1351203" cy="793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520" y="388804"/>
                <a:ext cx="1351203" cy="7936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86187" y="5912555"/>
            <a:ext cx="221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１階微分で判定</a:t>
            </a:r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6412147" y="2073664"/>
            <a:ext cx="627760" cy="203486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4761961" y="4277059"/>
            <a:ext cx="2277946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4635445" y="1956676"/>
            <a:ext cx="651321" cy="202322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767122" y="371541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－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6964998" y="2234748"/>
                <a:ext cx="4828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998" y="2234748"/>
                <a:ext cx="482824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6562346" y="4266562"/>
                <a:ext cx="5693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kumimoji="1" lang="en-US" altLang="ja-JP" sz="2400" dirty="0">
                    <a:solidFill>
                      <a:srgbClr val="FF0000"/>
                    </a:solidFill>
                  </a:rPr>
                  <a:t>0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346" y="4266562"/>
                <a:ext cx="569387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4301" t="-10526" r="-15054" b="-2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/>
          <p:cNvSpPr txBox="1"/>
          <p:nvPr/>
        </p:nvSpPr>
        <p:spPr>
          <a:xfrm>
            <a:off x="10079177" y="326141"/>
            <a:ext cx="1846659" cy="43739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式だけで説明するなら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微分を使うのが有力な方法の一つでしょう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導関数は２ｘなので</a:t>
            </a:r>
          </a:p>
          <a:p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が負の時は２ｘも負なので減少</a:t>
            </a:r>
          </a:p>
          <a:p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が正の時は２ｘも正なので増加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ｘが０の時一瞬だけ増減が止まります</a:t>
            </a:r>
          </a:p>
        </p:txBody>
      </p:sp>
    </p:spTree>
    <p:extLst>
      <p:ext uri="{BB962C8B-B14F-4D97-AF65-F5344CB8AC3E}">
        <p14:creationId xmlns:p14="http://schemas.microsoft.com/office/powerpoint/2010/main" val="283373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5293216" y="553792"/>
                <a:ext cx="11534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16" y="553792"/>
                <a:ext cx="1153457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5232977" y="593716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凹凸</a:t>
            </a:r>
            <a:r>
              <a:rPr kumimoji="1" lang="ja-JP" altLang="en-US" sz="2400" dirty="0">
                <a:solidFill>
                  <a:srgbClr val="0070C0"/>
                </a:solidFill>
              </a:rPr>
              <a:t>は？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464171" y="326141"/>
            <a:ext cx="461665" cy="41222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では凹凸はどうやって調べるかと言うと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568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913656" y="430778"/>
                <a:ext cx="1905970" cy="833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=2&gt;0</m:t>
                      </m:r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656" y="430778"/>
                <a:ext cx="1905970" cy="8334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86187" y="5912555"/>
            <a:ext cx="221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２</a:t>
            </a:r>
            <a:r>
              <a:rPr kumimoji="1" lang="ja-JP" altLang="en-US" sz="2400" dirty="0">
                <a:solidFill>
                  <a:srgbClr val="0070C0"/>
                </a:solidFill>
              </a:rPr>
              <a:t>階微分で判定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5995115" y="4356261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下に凸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910173" y="326141"/>
            <a:ext cx="1015663" cy="45967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この流れなら２階微分を使うのが筋でしょう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２次導関数が２で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によらず常に正なので下に凸です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57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913656" y="430778"/>
                <a:ext cx="18771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ja-JP" altLang="en-US" sz="2400" dirty="0">
                          <a:solidFill>
                            <a:srgbClr val="FF0000"/>
                          </a:solidFill>
                        </a:rPr>
                        <m:t>下に凸</m:t>
                      </m:r>
                      <m:r>
                        <a:rPr lang="ja-JP" alt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とは</m:t>
                      </m:r>
                    </m:oMath>
                  </m:oMathPara>
                </a14:m>
                <a:endParaRPr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656" y="430778"/>
                <a:ext cx="1877127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3850783" y="5857706"/>
            <a:ext cx="396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どの線分よりも下にあること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線コネクタ 11"/>
          <p:cNvCxnSpPr/>
          <p:nvPr/>
        </p:nvCxnSpPr>
        <p:spPr>
          <a:xfrm flipV="1">
            <a:off x="5190978" y="2606853"/>
            <a:ext cx="1599805" cy="98041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5090054" y="3222002"/>
            <a:ext cx="1108622" cy="88401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5345724" y="3796237"/>
            <a:ext cx="1125610" cy="8644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949103" y="2454453"/>
            <a:ext cx="734635" cy="176675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5486400" y="3145584"/>
            <a:ext cx="1204171" cy="91998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5021251" y="2339826"/>
            <a:ext cx="1760807" cy="6742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0910173" y="326141"/>
            <a:ext cx="1015663" cy="45983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ちなみに下に凸の定義は何だったかと言うと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曲線上の任意の２点を結ぶ線分よりも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曲線自身の方が下にあることです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03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5281870" y="5938116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左回り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5995115" y="4356261"/>
            <a:ext cx="1627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右に遠回り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92144" y="428034"/>
            <a:ext cx="3804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どの線分よりも下にあるなら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6696981" y="3011710"/>
            <a:ext cx="237431" cy="60629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4877384" y="3364157"/>
            <a:ext cx="288329" cy="61271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021251" y="2339826"/>
            <a:ext cx="1760807" cy="6742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0079177" y="326141"/>
            <a:ext cx="1846659" cy="46095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が増える方向に進むとすると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近道の線分よりも右側を遠回りしている訳で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回り方としては左にハンドルを切りながら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走っていることになります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つまり下に凸と言うことは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同時に左回りを意味していて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482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5107309" y="5951192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符号だけ！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5995115" y="4356261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C000"/>
                </a:solidFill>
              </a:rPr>
              <a:t>左回り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92144" y="428034"/>
            <a:ext cx="33377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２階微分</a:t>
            </a:r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は曲が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る向き</a:t>
            </a:r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を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2400" b="0" dirty="0">
                <a:solidFill>
                  <a:srgbClr val="FF0000"/>
                </a:solidFill>
                <a:latin typeface="+mn-ea"/>
              </a:rPr>
              <a:t>反映しているが・・・</a:t>
            </a:r>
            <a:endParaRPr kumimoji="1" lang="en-US" altLang="ja-JP" sz="2400" b="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6696981" y="3011710"/>
            <a:ext cx="237431" cy="60629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4877384" y="3364157"/>
            <a:ext cx="288329" cy="6127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647154" y="246719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16854" y="394705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99128" y="237875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←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72004" y="3851875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←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41138" y="3314859"/>
            <a:ext cx="2786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曲がり具合が違う！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633174" y="326141"/>
            <a:ext cx="1292662" cy="46144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それは２階微分の符号で判定できるのですが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それは所詮符号だけのことで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２階微分の値は２で一定なのに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一目瞭然で点によって曲がり具合は違います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51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2096</Words>
  <Application>Microsoft Office PowerPoint</Application>
  <PresentationFormat>ワイド画面</PresentationFormat>
  <Paragraphs>376</Paragraphs>
  <Slides>38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44" baseType="lpstr">
      <vt:lpstr>BIZ UDPゴシック</vt:lpstr>
      <vt:lpstr>Arial</vt:lpstr>
      <vt:lpstr>Calibri</vt:lpstr>
      <vt:lpstr>Calibri Light</vt:lpstr>
      <vt:lpstr>Cambria Math</vt:lpstr>
      <vt:lpstr>Office テーマ</vt:lpstr>
      <vt:lpstr>曲線と曲面の幾何学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曲線と曲面の幾何学</dc:title>
  <dc:creator>shinkato</dc:creator>
  <cp:lastModifiedBy>加藤　信</cp:lastModifiedBy>
  <cp:revision>64</cp:revision>
  <dcterms:created xsi:type="dcterms:W3CDTF">2020-10-07T00:26:24Z</dcterms:created>
  <dcterms:modified xsi:type="dcterms:W3CDTF">2024-07-03T08:47:55Z</dcterms:modified>
</cp:coreProperties>
</file>