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2" r:id="rId3"/>
    <p:sldId id="291" r:id="rId4"/>
    <p:sldId id="290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2" r:id="rId14"/>
    <p:sldId id="303" r:id="rId15"/>
    <p:sldId id="304" r:id="rId16"/>
    <p:sldId id="315" r:id="rId17"/>
    <p:sldId id="305" r:id="rId18"/>
    <p:sldId id="316" r:id="rId19"/>
    <p:sldId id="306" r:id="rId20"/>
    <p:sldId id="317" r:id="rId21"/>
    <p:sldId id="307" r:id="rId22"/>
    <p:sldId id="318" r:id="rId23"/>
    <p:sldId id="308" r:id="rId24"/>
    <p:sldId id="319" r:id="rId25"/>
    <p:sldId id="309" r:id="rId26"/>
    <p:sldId id="310" r:id="rId27"/>
    <p:sldId id="311" r:id="rId28"/>
    <p:sldId id="312" r:id="rId29"/>
    <p:sldId id="313" r:id="rId30"/>
    <p:sldId id="314" r:id="rId31"/>
    <p:sldId id="320" r:id="rId32"/>
    <p:sldId id="321" r:id="rId33"/>
    <p:sldId id="322" r:id="rId34"/>
    <p:sldId id="324" r:id="rId35"/>
    <p:sldId id="323" r:id="rId36"/>
    <p:sldId id="325" r:id="rId37"/>
    <p:sldId id="326" r:id="rId38"/>
    <p:sldId id="327" r:id="rId39"/>
    <p:sldId id="329" r:id="rId40"/>
    <p:sldId id="331" r:id="rId4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88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46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95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68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75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6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68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6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95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2.png"/><Relationship Id="rId7" Type="http://schemas.openxmlformats.org/officeDocument/2006/relationships/image" Target="../media/image25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4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40.png"/><Relationship Id="rId10" Type="http://schemas.openxmlformats.org/officeDocument/2006/relationships/image" Target="../media/image39.png"/><Relationship Id="rId9" Type="http://schemas.openxmlformats.org/officeDocument/2006/relationships/image" Target="../media/image38.png"/><Relationship Id="rId1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45.png"/><Relationship Id="rId12" Type="http://schemas.openxmlformats.org/officeDocument/2006/relationships/image" Target="../media/image41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49.png"/><Relationship Id="rId10" Type="http://schemas.openxmlformats.org/officeDocument/2006/relationships/image" Target="../media/image48.png"/><Relationship Id="rId9" Type="http://schemas.openxmlformats.org/officeDocument/2006/relationships/image" Target="../media/image47.png"/><Relationship Id="rId1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1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4.png"/><Relationship Id="rId3" Type="http://schemas.openxmlformats.org/officeDocument/2006/relationships/image" Target="../media/image33.png"/><Relationship Id="rId7" Type="http://schemas.openxmlformats.org/officeDocument/2006/relationships/image" Target="../media/image52.png"/><Relationship Id="rId12" Type="http://schemas.openxmlformats.org/officeDocument/2006/relationships/image" Target="../media/image5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54.png"/><Relationship Id="rId15" Type="http://schemas.openxmlformats.org/officeDocument/2006/relationships/image" Target="../media/image56.png"/><Relationship Id="rId10" Type="http://schemas.openxmlformats.org/officeDocument/2006/relationships/image" Target="../media/image53.png"/><Relationship Id="rId9" Type="http://schemas.openxmlformats.org/officeDocument/2006/relationships/image" Target="../media/image38.png"/><Relationship Id="rId1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42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12" Type="http://schemas.openxmlformats.org/officeDocument/2006/relationships/image" Target="../media/image34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61.png"/><Relationship Id="rId15" Type="http://schemas.openxmlformats.org/officeDocument/2006/relationships/image" Target="../media/image63.png"/><Relationship Id="rId10" Type="http://schemas.openxmlformats.org/officeDocument/2006/relationships/image" Target="../media/image60.png"/><Relationship Id="rId9" Type="http://schemas.openxmlformats.org/officeDocument/2006/relationships/image" Target="../media/image59.png"/><Relationship Id="rId14" Type="http://schemas.openxmlformats.org/officeDocument/2006/relationships/image" Target="../media/image6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4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40.png"/><Relationship Id="rId10" Type="http://schemas.openxmlformats.org/officeDocument/2006/relationships/image" Target="../media/image65.png"/><Relationship Id="rId9" Type="http://schemas.openxmlformats.org/officeDocument/2006/relationships/image" Target="../media/image38.png"/><Relationship Id="rId14" Type="http://schemas.openxmlformats.org/officeDocument/2006/relationships/image" Target="../media/image4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3.png"/><Relationship Id="rId7" Type="http://schemas.openxmlformats.org/officeDocument/2006/relationships/image" Target="../media/image3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42.png"/><Relationship Id="rId10" Type="http://schemas.openxmlformats.org/officeDocument/2006/relationships/image" Target="../media/image34.png"/><Relationship Id="rId9" Type="http://schemas.openxmlformats.org/officeDocument/2006/relationships/image" Target="../media/image4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47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50.png"/><Relationship Id="rId10" Type="http://schemas.openxmlformats.org/officeDocument/2006/relationships/image" Target="../media/image43.png"/><Relationship Id="rId9" Type="http://schemas.openxmlformats.org/officeDocument/2006/relationships/image" Target="../media/image4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33.png"/><Relationship Id="rId7" Type="http://schemas.openxmlformats.org/officeDocument/2006/relationships/image" Target="../media/image38.png"/><Relationship Id="rId12" Type="http://schemas.openxmlformats.org/officeDocument/2006/relationships/image" Target="../media/image56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42.png"/><Relationship Id="rId10" Type="http://schemas.openxmlformats.org/officeDocument/2006/relationships/image" Target="../media/image34.png"/><Relationship Id="rId9" Type="http://schemas.openxmlformats.org/officeDocument/2006/relationships/image" Target="../media/image5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59.png"/><Relationship Id="rId12" Type="http://schemas.openxmlformats.org/officeDocument/2006/relationships/image" Target="../media/image63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60.png"/><Relationship Id="rId10" Type="http://schemas.openxmlformats.org/officeDocument/2006/relationships/image" Target="../media/image42.png"/><Relationship Id="rId9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1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33.png"/><Relationship Id="rId7" Type="http://schemas.openxmlformats.org/officeDocument/2006/relationships/image" Target="../media/image38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42.png"/><Relationship Id="rId10" Type="http://schemas.openxmlformats.org/officeDocument/2006/relationships/image" Target="../media/image34.png"/><Relationship Id="rId9" Type="http://schemas.openxmlformats.org/officeDocument/2006/relationships/image" Target="../media/image4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4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NULL"/><Relationship Id="rId7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5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2.png"/><Relationship Id="rId7" Type="http://schemas.openxmlformats.org/officeDocument/2006/relationships/image" Target="../media/image25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lang="en-US" altLang="ja-JP" dirty="0">
                <a:latin typeface="+mj-ea"/>
                <a:ea typeface="+mj-ea"/>
              </a:rPr>
              <a:t>4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(10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22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26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曲線と曲面の幾何学第４回です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42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146554" y="426730"/>
                <a:ext cx="344017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</a:rPr>
                  <a:t>の両辺を微分すると・・・</a:t>
                </a:r>
                <a:r>
                  <a:rPr lang="en-US" altLang="ja-JP" sz="2400" dirty="0">
                    <a:solidFill>
                      <a:srgbClr val="FF0000"/>
                    </a:solidFill>
                  </a:rPr>
                  <a:t> </a:t>
                </a:r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554" y="426730"/>
                <a:ext cx="3440173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2655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3250048" y="5393086"/>
            <a:ext cx="5233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加速度ベクトルが</a:t>
            </a:r>
            <a:r>
              <a:rPr lang="ja-JP" altLang="en-US" sz="2400" dirty="0">
                <a:solidFill>
                  <a:srgbClr val="0070C0"/>
                </a:solidFill>
              </a:rPr>
              <a:t>速度ベクトルと直交</a:t>
            </a:r>
            <a:endParaRPr lang="en-US" altLang="ja-JP" sz="2400" dirty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⇒ 加速度ベクトルは法ベクトル</a:t>
            </a:r>
            <a:endParaRPr kumimoji="1" lang="en-US" altLang="ja-JP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3642152" y="2948147"/>
                <a:ext cx="44489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US" altLang="ja-JP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152" y="2948147"/>
                <a:ext cx="4448975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0910173" y="326141"/>
            <a:ext cx="1015663" cy="25529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しかも加速度ベクトルが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速度ベクトルと直交する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と言うおまけつき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10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  <a:p>
                <a:r>
                  <a:rPr kumimoji="1" lang="en-US" altLang="ja-JP" b="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en-US" altLang="ja-JP" b="0" dirty="0">
                    <a:solidFill>
                      <a:srgbClr val="FF0000"/>
                    </a:solidFill>
                  </a:rPr>
                  <a:t> )</a:t>
                </a: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2083" r="-1563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793753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92381" y="5561898"/>
            <a:ext cx="354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弧長パラメーター表示</a:t>
            </a:r>
            <a:endParaRPr kumimoji="1" lang="en-US" altLang="ja-JP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6235109" y="3442832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4612329" y="3310554"/>
                <a:ext cx="115403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329" y="3310554"/>
                <a:ext cx="1154034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3054403" y="3489338"/>
            <a:ext cx="167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7030A0"/>
                </a:solidFill>
              </a:rPr>
              <a:t>単位法ベクトル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49665" y="3349041"/>
            <a:ext cx="311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7030A0"/>
                </a:solidFill>
              </a:rPr>
              <a:t>単位接ベクトル＝速度ベクトル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5913189" y="3631693"/>
            <a:ext cx="363751" cy="37659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5750382" y="2748949"/>
                <a:ext cx="103380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′′(</m:t>
                              </m:r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′′(</m:t>
                              </m:r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382" y="2748949"/>
                <a:ext cx="1033809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/>
          <p:cNvSpPr txBox="1"/>
          <p:nvPr/>
        </p:nvSpPr>
        <p:spPr>
          <a:xfrm>
            <a:off x="5450155" y="2374047"/>
            <a:ext cx="167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加速度</a:t>
            </a:r>
            <a:r>
              <a:rPr kumimoji="1" lang="ja-JP" altLang="en-US" dirty="0">
                <a:solidFill>
                  <a:srgbClr val="00B050"/>
                </a:solidFill>
              </a:rPr>
              <a:t>ベクトル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910173" y="326141"/>
            <a:ext cx="1015663" cy="43915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つまり加速度ベクトルは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単位法ベクトルと平行になるので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内積をとるとその大きさが測れるのですが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H="1" flipV="1">
            <a:off x="5766363" y="3489338"/>
            <a:ext cx="453706" cy="52452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49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845726" y="2900227"/>
                <a:ext cx="4051365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ja-JP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a:rPr lang="ja-JP" altLang="en-US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d>
                        <m:dPr>
                          <m:ctrlPr>
                            <a:rPr lang="pt-BR" altLang="ja-JP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726" y="2900227"/>
                <a:ext cx="4051365" cy="9221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237787" y="5256590"/>
            <a:ext cx="3267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加速度ベクトルの大きさ</a:t>
            </a:r>
            <a:endParaRPr lang="en-US" altLang="ja-JP" sz="2400" dirty="0">
              <a:solidFill>
                <a:srgbClr val="0070C0"/>
              </a:solidFill>
            </a:endParaRPr>
          </a:p>
          <a:p>
            <a:pPr algn="ctr"/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左は正、右は負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946844" y="636540"/>
                <a:ext cx="3849131" cy="1019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弧長パラメーター表示された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844" y="636540"/>
                <a:ext cx="3849131" cy="1019446"/>
              </a:xfrm>
              <a:prstGeom prst="rect">
                <a:avLst/>
              </a:prstGeom>
              <a:blipFill rotWithShape="0">
                <a:blip r:embed="rId3"/>
                <a:stretch>
                  <a:fillRect l="-2373" t="-4762" r="-1266" b="-5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1187172" y="326141"/>
            <a:ext cx="738664" cy="25914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実はその大きさこそが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曲率の正体と言う訳です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59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  <a:p>
                <a:r>
                  <a:rPr kumimoji="1" lang="en-US" altLang="ja-JP" b="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en-US" altLang="ja-JP" b="0" dirty="0">
                    <a:solidFill>
                      <a:srgbClr val="FF0000"/>
                    </a:solidFill>
                  </a:rPr>
                  <a:t> )</a:t>
                </a: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2083" r="-1563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793753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880242" y="5542417"/>
                <a:ext cx="39262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dirty="0">
                    <a:solidFill>
                      <a:srgbClr val="0070C0"/>
                    </a:solidFill>
                  </a:rPr>
                  <a:t>弧長パラメーター表示</a:t>
                </a:r>
                <a:endParaRPr kumimoji="1" lang="en-US" altLang="ja-JP" sz="2400" dirty="0">
                  <a:solidFill>
                    <a:srgbClr val="0070C0"/>
                  </a:solidFill>
                </a:endParaRPr>
              </a:p>
              <a:p>
                <a:r>
                  <a:rPr lang="en-US" altLang="ja-JP" sz="2400" dirty="0">
                    <a:solidFill>
                      <a:srgbClr val="0070C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sz="24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は速度ベクトルの偏角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)</a:t>
                </a:r>
                <a:endParaRPr kumimoji="1"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242" y="5542417"/>
                <a:ext cx="3926205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2484" t="-8759" b="-160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6076754" y="4127959"/>
                <a:ext cx="9255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754" y="4127959"/>
                <a:ext cx="925574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6235109" y="3442679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6680639" y="2818376"/>
                <a:ext cx="2338028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639" y="2818376"/>
                <a:ext cx="2338028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8807122" y="2637222"/>
            <a:ext cx="311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7030A0"/>
                </a:solidFill>
              </a:rPr>
              <a:t> 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6279843" y="4052136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弧 17"/>
          <p:cNvSpPr/>
          <p:nvPr/>
        </p:nvSpPr>
        <p:spPr>
          <a:xfrm>
            <a:off x="6347222" y="3837404"/>
            <a:ext cx="172672" cy="39578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6367456" y="3666121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(t)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456" y="3666121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6557" r="-833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/>
          <p:cNvSpPr txBox="1"/>
          <p:nvPr/>
        </p:nvSpPr>
        <p:spPr>
          <a:xfrm>
            <a:off x="9248180" y="326141"/>
            <a:ext cx="2677656" cy="455028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そろそろ瞬間の外角のことも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思い出しましょう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弧長パラメーター表示は仮定したままで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単位接ベクトルでもある速度ベクトルの</a:t>
            </a: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軸正方向に対してなす角をシータとおけば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これももちろん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ｔ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の関数で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これを使って速度ベクトルは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コサインシータティー・サインシータティー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と表せます</a:t>
            </a:r>
          </a:p>
        </p:txBody>
      </p:sp>
    </p:spTree>
    <p:extLst>
      <p:ext uri="{BB962C8B-B14F-4D97-AF65-F5344CB8AC3E}">
        <p14:creationId xmlns:p14="http://schemas.microsoft.com/office/powerpoint/2010/main" val="394018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943171" y="2942430"/>
                <a:ext cx="5864169" cy="669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altLang="ja-JP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ja-JP" sz="240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θ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ja-JP" altLang="en-US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・</m:t>
                            </m:r>
                            <m:sSup>
                              <m:sSupPr>
                                <m:ctrlPr>
                                  <a:rPr lang="en-US" altLang="ja-JP" sz="24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</m:e>
                              <m:sup>
                                <m:r>
                                  <a:rPr lang="en-US" altLang="ja-JP" sz="24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altLang="ja-JP" sz="240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altLang="ja-JP" sz="240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θ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ja-JP" altLang="en-US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・</m:t>
                            </m:r>
                            <m:sSup>
                              <m:sSupPr>
                                <m:ctrlPr>
                                  <a:rPr lang="en-US" altLang="ja-JP" sz="24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</m:e>
                              <m:sup>
                                <m:r>
                                  <a:rPr lang="en-US" altLang="ja-JP" sz="24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ja-JP" altLang="en-US" sz="24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・</m:t>
                    </m:r>
                    <m:d>
                      <m:dPr>
                        <m:ctrlPr>
                          <a:rPr lang="pt-BR" altLang="ja-JP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ja-JP" sz="240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θ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altLang="ja-JP" sz="240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altLang="ja-JP" sz="2400" b="0" i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θ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kumimoji="1" lang="en-US" altLang="ja-JP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2400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171" y="2942430"/>
                <a:ext cx="5864169" cy="66915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147219" y="5284726"/>
            <a:ext cx="3448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偏角の微分</a:t>
            </a:r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瞬間の外角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946844" y="636540"/>
                <a:ext cx="3849131" cy="1019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弧長パラメーター表示された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844" y="636540"/>
                <a:ext cx="3849131" cy="1019446"/>
              </a:xfrm>
              <a:prstGeom prst="rect">
                <a:avLst/>
              </a:prstGeom>
              <a:blipFill rotWithShape="0">
                <a:blip r:embed="rId3"/>
                <a:stretch>
                  <a:fillRect l="-2373" t="-4762" r="-1266" b="-5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9525179" y="326141"/>
            <a:ext cx="2400657" cy="3684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これを曲率の定義式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ただし弧長パラメーター表示版に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代入してやると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シータの微分が得られます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と言うわけで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第１回に考えていた瞬間の外角が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前回定義した曲率と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同じものであることがわかりました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87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の変化は？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5626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領域を左回りに囲むもの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910173" y="326141"/>
            <a:ext cx="1015663" cy="27469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ところでこのシータですが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領域を囲む閉曲線を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左回りに一周すると</a:t>
            </a:r>
          </a:p>
        </p:txBody>
      </p:sp>
    </p:spTree>
    <p:extLst>
      <p:ext uri="{BB962C8B-B14F-4D97-AF65-F5344CB8AC3E}">
        <p14:creationId xmlns:p14="http://schemas.microsoft.com/office/powerpoint/2010/main" val="258925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529598" y="5541429"/>
                <a:ext cx="4473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は一周で ０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から ２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π </a:t>
                </a:r>
                <a:r>
                  <a:rPr lang="ja-JP" altLang="en-US" sz="2400" dirty="0" err="1">
                    <a:solidFill>
                      <a:srgbClr val="0070C0"/>
                    </a:solidFill>
                  </a:rPr>
                  <a:t>まで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動く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598" y="5541429"/>
                <a:ext cx="447333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r="-40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7008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領域を左回りに囲むもの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3125126" y="4444435"/>
                <a:ext cx="6140959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altLang="ja-JP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26" y="4444435"/>
                <a:ext cx="6140959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7216673" y="1941833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673" y="1941833"/>
                <a:ext cx="2616643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5921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/>
              <p:cNvSpPr/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27434" y="3236138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/楕円 45"/>
          <p:cNvSpPr/>
          <p:nvPr/>
        </p:nvSpPr>
        <p:spPr>
          <a:xfrm>
            <a:off x="5273949" y="3838788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464171" y="326141"/>
            <a:ext cx="461665" cy="367664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もちろん０から２パイまで動きます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665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807866" y="455626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領域を右回りに囲むもの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6091981" y="372604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51836" y="333695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29769" y="26375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749320" y="2717821"/>
            <a:ext cx="890087" cy="54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434273" y="3833762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5303716" y="277892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8889" y="364366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889" y="3643661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/>
              <p:cNvSpPr txBox="1"/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の変化は？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1" name="テキスト ボックス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11464171" y="326141"/>
            <a:ext cx="461665" cy="19069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これが右回りなら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574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319279" y="5568952"/>
                <a:ext cx="48939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は一周で ０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から －２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π </a:t>
                </a:r>
                <a:r>
                  <a:rPr lang="ja-JP" altLang="en-US" sz="2400" dirty="0" err="1">
                    <a:solidFill>
                      <a:srgbClr val="0070C0"/>
                    </a:solidFill>
                  </a:rPr>
                  <a:t>まで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動く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279" y="5568952"/>
                <a:ext cx="4893970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6000" b="-3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66662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領域を右回りに囲むもの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6714677" y="2744822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5277225" y="3444680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268633" y="3833762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091981" y="372604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51836" y="333695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29769" y="26375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749320" y="2717821"/>
            <a:ext cx="890087" cy="54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434273" y="3833762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5303716" y="277892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4221756" y="1518484"/>
                <a:ext cx="6140959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altLang="ja-JP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756" y="1518484"/>
                <a:ext cx="6140959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3234898" y="4249372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98" y="4249372"/>
                <a:ext cx="2616643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029568" y="4062510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568" y="4062510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932572" y="2255061"/>
                <a:ext cx="10321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)=-2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572" y="2255061"/>
                <a:ext cx="1032115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4706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4455407" y="3234329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407" y="3234329"/>
                <a:ext cx="735350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7438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/>
              <p:cNvSpPr/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8889" y="364366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889" y="3643661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/>
          <p:cNvSpPr/>
          <p:nvPr/>
        </p:nvSpPr>
        <p:spPr>
          <a:xfrm rot="18144898">
            <a:off x="5157105" y="3216023"/>
            <a:ext cx="341780" cy="422609"/>
          </a:xfrm>
          <a:prstGeom prst="arc">
            <a:avLst>
              <a:gd name="adj1" fmla="val 15705213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0310410">
            <a:off x="6067253" y="3731645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6999518" y="2281135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518" y="2281135"/>
                <a:ext cx="801823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197" r="-6818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/>
          <p:cNvSpPr/>
          <p:nvPr/>
        </p:nvSpPr>
        <p:spPr>
          <a:xfrm rot="5787018">
            <a:off x="6046703" y="3645666"/>
            <a:ext cx="373819" cy="38594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弧 46"/>
          <p:cNvSpPr/>
          <p:nvPr/>
        </p:nvSpPr>
        <p:spPr>
          <a:xfrm rot="5787018">
            <a:off x="5101978" y="3249658"/>
            <a:ext cx="373819" cy="38594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10310410">
            <a:off x="5095455" y="3335707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弧 48"/>
          <p:cNvSpPr/>
          <p:nvPr/>
        </p:nvSpPr>
        <p:spPr>
          <a:xfrm rot="13746614">
            <a:off x="5127680" y="3178524"/>
            <a:ext cx="278734" cy="434317"/>
          </a:xfrm>
          <a:prstGeom prst="arc">
            <a:avLst>
              <a:gd name="adj1" fmla="val 15705213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6593471" y="2574379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464171" y="326141"/>
            <a:ext cx="461665" cy="27196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０からマイナス２パイです</a:t>
            </a:r>
          </a:p>
        </p:txBody>
      </p:sp>
    </p:spTree>
    <p:extLst>
      <p:ext uri="{BB962C8B-B14F-4D97-AF65-F5344CB8AC3E}">
        <p14:creationId xmlns:p14="http://schemas.microsoft.com/office/powerpoint/2010/main" val="250593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807866" y="453722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領域を囲まず左回りに２周するもの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フリーフォーム 5"/>
          <p:cNvSpPr/>
          <p:nvPr/>
        </p:nvSpPr>
        <p:spPr>
          <a:xfrm rot="20252945">
            <a:off x="5076888" y="2929645"/>
            <a:ext cx="2049147" cy="881363"/>
          </a:xfrm>
          <a:custGeom>
            <a:avLst/>
            <a:gdLst>
              <a:gd name="connsiteX0" fmla="*/ 526758 w 2608179"/>
              <a:gd name="connsiteY0" fmla="*/ 2168203 h 2961300"/>
              <a:gd name="connsiteX1" fmla="*/ 1989798 w 2608179"/>
              <a:gd name="connsiteY1" fmla="*/ 1929053 h 2961300"/>
              <a:gd name="connsiteX2" fmla="*/ 1638106 w 2608179"/>
              <a:gd name="connsiteY2" fmla="*/ 43982 h 2961300"/>
              <a:gd name="connsiteX3" fmla="*/ 104727 w 2608179"/>
              <a:gd name="connsiteY3" fmla="*/ 775502 h 2961300"/>
              <a:gd name="connsiteX4" fmla="*/ 329810 w 2608179"/>
              <a:gd name="connsiteY4" fmla="*/ 2744979 h 2961300"/>
              <a:gd name="connsiteX5" fmla="*/ 1891324 w 2608179"/>
              <a:gd name="connsiteY5" fmla="*/ 2773114 h 2961300"/>
              <a:gd name="connsiteX6" fmla="*/ 2580641 w 2608179"/>
              <a:gd name="connsiteY6" fmla="*/ 1521090 h 2961300"/>
              <a:gd name="connsiteX7" fmla="*/ 1019127 w 2608179"/>
              <a:gd name="connsiteY7" fmla="*/ 578554 h 2961300"/>
              <a:gd name="connsiteX8" fmla="*/ 301675 w 2608179"/>
              <a:gd name="connsiteY8" fmla="*/ 1253803 h 2961300"/>
              <a:gd name="connsiteX9" fmla="*/ 526758 w 2608179"/>
              <a:gd name="connsiteY9" fmla="*/ 2168203 h 296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08179" h="2961300">
                <a:moveTo>
                  <a:pt x="526758" y="2168203"/>
                </a:moveTo>
                <a:cubicBezTo>
                  <a:pt x="808112" y="2280745"/>
                  <a:pt x="1804573" y="2283090"/>
                  <a:pt x="1989798" y="1929053"/>
                </a:cubicBezTo>
                <a:cubicBezTo>
                  <a:pt x="2175023" y="1575016"/>
                  <a:pt x="1952284" y="236240"/>
                  <a:pt x="1638106" y="43982"/>
                </a:cubicBezTo>
                <a:cubicBezTo>
                  <a:pt x="1323928" y="-148276"/>
                  <a:pt x="322776" y="325336"/>
                  <a:pt x="104727" y="775502"/>
                </a:cubicBezTo>
                <a:cubicBezTo>
                  <a:pt x="-113322" y="1225668"/>
                  <a:pt x="32044" y="2412044"/>
                  <a:pt x="329810" y="2744979"/>
                </a:cubicBezTo>
                <a:cubicBezTo>
                  <a:pt x="627576" y="3077914"/>
                  <a:pt x="1516185" y="2977096"/>
                  <a:pt x="1891324" y="2773114"/>
                </a:cubicBezTo>
                <a:cubicBezTo>
                  <a:pt x="2266463" y="2569132"/>
                  <a:pt x="2726007" y="1886850"/>
                  <a:pt x="2580641" y="1521090"/>
                </a:cubicBezTo>
                <a:cubicBezTo>
                  <a:pt x="2435275" y="1155330"/>
                  <a:pt x="1398955" y="623102"/>
                  <a:pt x="1019127" y="578554"/>
                </a:cubicBezTo>
                <a:cubicBezTo>
                  <a:pt x="639299" y="534006"/>
                  <a:pt x="388426" y="988862"/>
                  <a:pt x="301675" y="1253803"/>
                </a:cubicBezTo>
                <a:cubicBezTo>
                  <a:pt x="214924" y="1518744"/>
                  <a:pt x="245404" y="2055661"/>
                  <a:pt x="526758" y="216820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36453" y="369123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5509651" y="3801369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/>
              <p:cNvSpPr txBox="1"/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の変化は？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1" name="テキスト ボックス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11187172" y="326141"/>
            <a:ext cx="738664" cy="34987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領域を囲まず似たようなところを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左回りにぐるぐる２周すれば</a:t>
            </a:r>
          </a:p>
        </p:txBody>
      </p:sp>
    </p:spTree>
    <p:extLst>
      <p:ext uri="{BB962C8B-B14F-4D97-AF65-F5344CB8AC3E}">
        <p14:creationId xmlns:p14="http://schemas.microsoft.com/office/powerpoint/2010/main" val="18345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492027" y="5688307"/>
            <a:ext cx="3331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各点ごとに接線と法線を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座標軸に取り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024053" y="468111"/>
                <a:ext cx="36851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曲率</a:t>
                </a:r>
                <a:endParaRPr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053" y="468111"/>
                <a:ext cx="3685176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2479" t="-14474" r="-1488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矢印コネクタ 11"/>
          <p:cNvCxnSpPr/>
          <p:nvPr/>
        </p:nvCxnSpPr>
        <p:spPr>
          <a:xfrm flipV="1">
            <a:off x="6702600" y="1365264"/>
            <a:ext cx="201759" cy="21734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5257939" y="3156576"/>
            <a:ext cx="1941351" cy="18694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647154" y="246719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455427" y="2407853"/>
            <a:ext cx="2698555" cy="3341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434618" y="3156576"/>
            <a:ext cx="1663534" cy="17859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10633174" y="326141"/>
            <a:ext cx="1292662" cy="43194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前回は関数ｆ（ｘ）のグラフとして表される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平面曲線の曲率を導入しました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具体的には各点ごとに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接線と法線を座標軸に取り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942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529598" y="5541429"/>
                <a:ext cx="4473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は一周で ０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から ４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π </a:t>
                </a:r>
                <a:r>
                  <a:rPr lang="ja-JP" altLang="en-US" sz="2400" dirty="0" err="1">
                    <a:solidFill>
                      <a:srgbClr val="0070C0"/>
                    </a:solidFill>
                  </a:rPr>
                  <a:t>まで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動く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598" y="5541429"/>
                <a:ext cx="447333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r="-40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7008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領域を囲まず左回りに２周するもの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740069" y="4442372"/>
                <a:ext cx="849236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altLang="ja-JP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69" y="4442372"/>
                <a:ext cx="8492362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7216673" y="1941833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673" y="1941833"/>
                <a:ext cx="2616643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)=4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5921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/>
              <p:cNvSpPr/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27434" y="3236138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フリーフォーム 5"/>
          <p:cNvSpPr/>
          <p:nvPr/>
        </p:nvSpPr>
        <p:spPr>
          <a:xfrm rot="20252945">
            <a:off x="5076888" y="2929645"/>
            <a:ext cx="2049147" cy="881363"/>
          </a:xfrm>
          <a:custGeom>
            <a:avLst/>
            <a:gdLst>
              <a:gd name="connsiteX0" fmla="*/ 526758 w 2608179"/>
              <a:gd name="connsiteY0" fmla="*/ 2168203 h 2961300"/>
              <a:gd name="connsiteX1" fmla="*/ 1989798 w 2608179"/>
              <a:gd name="connsiteY1" fmla="*/ 1929053 h 2961300"/>
              <a:gd name="connsiteX2" fmla="*/ 1638106 w 2608179"/>
              <a:gd name="connsiteY2" fmla="*/ 43982 h 2961300"/>
              <a:gd name="connsiteX3" fmla="*/ 104727 w 2608179"/>
              <a:gd name="connsiteY3" fmla="*/ 775502 h 2961300"/>
              <a:gd name="connsiteX4" fmla="*/ 329810 w 2608179"/>
              <a:gd name="connsiteY4" fmla="*/ 2744979 h 2961300"/>
              <a:gd name="connsiteX5" fmla="*/ 1891324 w 2608179"/>
              <a:gd name="connsiteY5" fmla="*/ 2773114 h 2961300"/>
              <a:gd name="connsiteX6" fmla="*/ 2580641 w 2608179"/>
              <a:gd name="connsiteY6" fmla="*/ 1521090 h 2961300"/>
              <a:gd name="connsiteX7" fmla="*/ 1019127 w 2608179"/>
              <a:gd name="connsiteY7" fmla="*/ 578554 h 2961300"/>
              <a:gd name="connsiteX8" fmla="*/ 301675 w 2608179"/>
              <a:gd name="connsiteY8" fmla="*/ 1253803 h 2961300"/>
              <a:gd name="connsiteX9" fmla="*/ 526758 w 2608179"/>
              <a:gd name="connsiteY9" fmla="*/ 2168203 h 296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08179" h="2961300">
                <a:moveTo>
                  <a:pt x="526758" y="2168203"/>
                </a:moveTo>
                <a:cubicBezTo>
                  <a:pt x="808112" y="2280745"/>
                  <a:pt x="1804573" y="2283090"/>
                  <a:pt x="1989798" y="1929053"/>
                </a:cubicBezTo>
                <a:cubicBezTo>
                  <a:pt x="2175023" y="1575016"/>
                  <a:pt x="1952284" y="236240"/>
                  <a:pt x="1638106" y="43982"/>
                </a:cubicBezTo>
                <a:cubicBezTo>
                  <a:pt x="1323928" y="-148276"/>
                  <a:pt x="322776" y="325336"/>
                  <a:pt x="104727" y="775502"/>
                </a:cubicBezTo>
                <a:cubicBezTo>
                  <a:pt x="-113322" y="1225668"/>
                  <a:pt x="32044" y="2412044"/>
                  <a:pt x="329810" y="2744979"/>
                </a:cubicBezTo>
                <a:cubicBezTo>
                  <a:pt x="627576" y="3077914"/>
                  <a:pt x="1516185" y="2977096"/>
                  <a:pt x="1891324" y="2773114"/>
                </a:cubicBezTo>
                <a:cubicBezTo>
                  <a:pt x="2266463" y="2569132"/>
                  <a:pt x="2726007" y="1886850"/>
                  <a:pt x="2580641" y="1521090"/>
                </a:cubicBezTo>
                <a:cubicBezTo>
                  <a:pt x="2435275" y="1155330"/>
                  <a:pt x="1398955" y="623102"/>
                  <a:pt x="1019127" y="578554"/>
                </a:cubicBezTo>
                <a:cubicBezTo>
                  <a:pt x="639299" y="534006"/>
                  <a:pt x="388426" y="988862"/>
                  <a:pt x="301675" y="1253803"/>
                </a:cubicBezTo>
                <a:cubicBezTo>
                  <a:pt x="214924" y="1518744"/>
                  <a:pt x="245404" y="2055661"/>
                  <a:pt x="526758" y="216820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490642" y="3821178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336453" y="369123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5509651" y="3801369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5362105" y="3912941"/>
            <a:ext cx="179031" cy="19164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315879" y="3910878"/>
            <a:ext cx="179031" cy="19164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5385230" y="3709488"/>
            <a:ext cx="179031" cy="19164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4220641" y="3631235"/>
                <a:ext cx="1081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641" y="3631235"/>
                <a:ext cx="1081532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4494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矢印コネクタ 49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11464171" y="326141"/>
            <a:ext cx="461665" cy="20912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０から４パイになり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25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807866" y="464703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８の字を描くもの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6371811" y="3474352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フリーフォーム 57"/>
          <p:cNvSpPr/>
          <p:nvPr/>
        </p:nvSpPr>
        <p:spPr>
          <a:xfrm rot="4448810" flipH="1">
            <a:off x="5509358" y="2227064"/>
            <a:ext cx="1080569" cy="2095362"/>
          </a:xfrm>
          <a:custGeom>
            <a:avLst/>
            <a:gdLst>
              <a:gd name="connsiteX0" fmla="*/ 617992 w 1719472"/>
              <a:gd name="connsiteY0" fmla="*/ 3042544 h 3082689"/>
              <a:gd name="connsiteX1" fmla="*/ 1715272 w 1719472"/>
              <a:gd name="connsiteY1" fmla="*/ 2789325 h 3082689"/>
              <a:gd name="connsiteX2" fmla="*/ 181893 w 1719472"/>
              <a:gd name="connsiteY2" fmla="*/ 1058999 h 3082689"/>
              <a:gd name="connsiteX3" fmla="*/ 772736 w 1719472"/>
              <a:gd name="connsiteY3" fmla="*/ 32057 h 3082689"/>
              <a:gd name="connsiteX4" fmla="*/ 1687136 w 1719472"/>
              <a:gd name="connsiteY4" fmla="*/ 454088 h 3082689"/>
              <a:gd name="connsiteX5" fmla="*/ 41216 w 1719472"/>
              <a:gd name="connsiteY5" fmla="*/ 2353227 h 3082689"/>
              <a:gd name="connsiteX6" fmla="*/ 617992 w 1719472"/>
              <a:gd name="connsiteY6" fmla="*/ 3042544 h 3082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9472" h="3082689">
                <a:moveTo>
                  <a:pt x="617992" y="3042544"/>
                </a:moveTo>
                <a:cubicBezTo>
                  <a:pt x="897001" y="3115227"/>
                  <a:pt x="1787955" y="3119916"/>
                  <a:pt x="1715272" y="2789325"/>
                </a:cubicBezTo>
                <a:cubicBezTo>
                  <a:pt x="1642589" y="2458734"/>
                  <a:pt x="338982" y="1518544"/>
                  <a:pt x="181893" y="1058999"/>
                </a:cubicBezTo>
                <a:cubicBezTo>
                  <a:pt x="24804" y="599454"/>
                  <a:pt x="521862" y="132875"/>
                  <a:pt x="772736" y="32057"/>
                </a:cubicBezTo>
                <a:cubicBezTo>
                  <a:pt x="1023610" y="-68761"/>
                  <a:pt x="1809056" y="67226"/>
                  <a:pt x="1687136" y="454088"/>
                </a:cubicBezTo>
                <a:cubicBezTo>
                  <a:pt x="1565216" y="840950"/>
                  <a:pt x="226440" y="1921818"/>
                  <a:pt x="41216" y="2353227"/>
                </a:cubicBezTo>
                <a:cubicBezTo>
                  <a:pt x="-144008" y="2784636"/>
                  <a:pt x="338983" y="2969861"/>
                  <a:pt x="617992" y="304254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71048" y="244518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20495" y="287951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flipV="1">
            <a:off x="6758206" y="2520634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>
            <a:off x="4242058" y="2971739"/>
            <a:ext cx="825919" cy="47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5659977" y="3572206"/>
            <a:ext cx="825919" cy="47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/>
              <p:cNvSpPr txBox="1"/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の変化は？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9" name="テキスト ボックス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11464171" y="326141"/>
            <a:ext cx="461665" cy="28062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８の字を描くように回れば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09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529598" y="5541429"/>
                <a:ext cx="4473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は一周で ０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から ０ に戻る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598" y="5541429"/>
                <a:ext cx="447333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67667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８の字を描くもの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552564" y="3582074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665389" y="2534161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371811" y="3474352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3125126" y="4444435"/>
                <a:ext cx="6140959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altLang="ja-JP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26" y="4444435"/>
                <a:ext cx="6140959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7455691" y="1629908"/>
                <a:ext cx="3263891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691" y="1629908"/>
                <a:ext cx="3263891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612053" y="2063043"/>
                <a:ext cx="9195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)=0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053" y="2063043"/>
                <a:ext cx="91956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5960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/>
          <p:cNvSpPr txBox="1"/>
          <p:nvPr/>
        </p:nvSpPr>
        <p:spPr>
          <a:xfrm>
            <a:off x="4852050" y="4073040"/>
            <a:ext cx="928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B050"/>
                </a:solidFill>
              </a:rPr>
              <a:t>θ(</a:t>
            </a:r>
            <a:r>
              <a:rPr kumimoji="1" lang="en-US" altLang="ja-JP" i="1" dirty="0">
                <a:solidFill>
                  <a:srgbClr val="00B050"/>
                </a:solidFill>
              </a:rPr>
              <a:t>L</a:t>
            </a:r>
            <a:r>
              <a:rPr kumimoji="1" lang="en-US" altLang="ja-JP" dirty="0">
                <a:solidFill>
                  <a:srgbClr val="00B050"/>
                </a:solidFill>
              </a:rPr>
              <a:t>)=0</a:t>
            </a:r>
            <a:r>
              <a:rPr kumimoji="1" lang="ja-JP" altLang="en-US" dirty="0">
                <a:solidFill>
                  <a:srgbClr val="00B050"/>
                </a:solidFill>
              </a:rPr>
              <a:t>　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6174648" y="3192631"/>
                <a:ext cx="1133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648" y="3192631"/>
                <a:ext cx="1133405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4839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/>
              <p:cNvSpPr/>
              <p:nvPr/>
            </p:nvSpPr>
            <p:spPr>
              <a:xfrm>
                <a:off x="7062836" y="2821189"/>
                <a:ext cx="343166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836" y="2821189"/>
                <a:ext cx="3431662" cy="71468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フリーフォーム 57"/>
          <p:cNvSpPr/>
          <p:nvPr/>
        </p:nvSpPr>
        <p:spPr>
          <a:xfrm rot="4448810" flipH="1">
            <a:off x="5509358" y="2227064"/>
            <a:ext cx="1080569" cy="2095362"/>
          </a:xfrm>
          <a:custGeom>
            <a:avLst/>
            <a:gdLst>
              <a:gd name="connsiteX0" fmla="*/ 617992 w 1719472"/>
              <a:gd name="connsiteY0" fmla="*/ 3042544 h 3082689"/>
              <a:gd name="connsiteX1" fmla="*/ 1715272 w 1719472"/>
              <a:gd name="connsiteY1" fmla="*/ 2789325 h 3082689"/>
              <a:gd name="connsiteX2" fmla="*/ 181893 w 1719472"/>
              <a:gd name="connsiteY2" fmla="*/ 1058999 h 3082689"/>
              <a:gd name="connsiteX3" fmla="*/ 772736 w 1719472"/>
              <a:gd name="connsiteY3" fmla="*/ 32057 h 3082689"/>
              <a:gd name="connsiteX4" fmla="*/ 1687136 w 1719472"/>
              <a:gd name="connsiteY4" fmla="*/ 454088 h 3082689"/>
              <a:gd name="connsiteX5" fmla="*/ 41216 w 1719472"/>
              <a:gd name="connsiteY5" fmla="*/ 2353227 h 3082689"/>
              <a:gd name="connsiteX6" fmla="*/ 617992 w 1719472"/>
              <a:gd name="connsiteY6" fmla="*/ 3042544 h 3082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9472" h="3082689">
                <a:moveTo>
                  <a:pt x="617992" y="3042544"/>
                </a:moveTo>
                <a:cubicBezTo>
                  <a:pt x="897001" y="3115227"/>
                  <a:pt x="1787955" y="3119916"/>
                  <a:pt x="1715272" y="2789325"/>
                </a:cubicBezTo>
                <a:cubicBezTo>
                  <a:pt x="1642589" y="2458734"/>
                  <a:pt x="338982" y="1518544"/>
                  <a:pt x="181893" y="1058999"/>
                </a:cubicBezTo>
                <a:cubicBezTo>
                  <a:pt x="24804" y="599454"/>
                  <a:pt x="521862" y="132875"/>
                  <a:pt x="772736" y="32057"/>
                </a:cubicBezTo>
                <a:cubicBezTo>
                  <a:pt x="1023610" y="-68761"/>
                  <a:pt x="1809056" y="67226"/>
                  <a:pt x="1687136" y="454088"/>
                </a:cubicBezTo>
                <a:cubicBezTo>
                  <a:pt x="1565216" y="840950"/>
                  <a:pt x="226440" y="1921818"/>
                  <a:pt x="41216" y="2353227"/>
                </a:cubicBezTo>
                <a:cubicBezTo>
                  <a:pt x="-144008" y="2784636"/>
                  <a:pt x="338983" y="2969861"/>
                  <a:pt x="617992" y="304254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71048" y="244518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20495" y="287951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5142330" y="2979701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6758206" y="2520634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/>
              <p:cNvSpPr/>
              <p:nvPr/>
            </p:nvSpPr>
            <p:spPr>
              <a:xfrm>
                <a:off x="1336387" y="2210453"/>
                <a:ext cx="3469474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9" name="正方形/長方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387" y="2210453"/>
                <a:ext cx="3469474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矢印コネクタ 49"/>
          <p:cNvCxnSpPr/>
          <p:nvPr/>
        </p:nvCxnSpPr>
        <p:spPr>
          <a:xfrm flipH="1">
            <a:off x="4242058" y="2971739"/>
            <a:ext cx="825919" cy="47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5659977" y="3572206"/>
            <a:ext cx="825919" cy="47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4556322" y="2611901"/>
                <a:ext cx="1078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322" y="2611901"/>
                <a:ext cx="1078430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4520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円弧 2"/>
          <p:cNvSpPr/>
          <p:nvPr/>
        </p:nvSpPr>
        <p:spPr>
          <a:xfrm rot="11152215">
            <a:off x="6354656" y="3392317"/>
            <a:ext cx="399620" cy="389754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5064070">
            <a:off x="6323197" y="3404452"/>
            <a:ext cx="379543" cy="369764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弧 55"/>
          <p:cNvSpPr/>
          <p:nvPr/>
        </p:nvSpPr>
        <p:spPr>
          <a:xfrm rot="11143052">
            <a:off x="4876629" y="2815882"/>
            <a:ext cx="374571" cy="367889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/>
          <p:cNvSpPr/>
          <p:nvPr/>
        </p:nvSpPr>
        <p:spPr>
          <a:xfrm rot="5097621">
            <a:off x="4839596" y="2802320"/>
            <a:ext cx="379543" cy="369764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464171" y="326141"/>
            <a:ext cx="461665" cy="27853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０で始まると０に戻ります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55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07866" y="452230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一般に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フリーフォーム 1"/>
          <p:cNvSpPr/>
          <p:nvPr/>
        </p:nvSpPr>
        <p:spPr>
          <a:xfrm rot="3987574">
            <a:off x="5536889" y="1734048"/>
            <a:ext cx="908599" cy="3136160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/>
              <p:cNvSpPr txBox="1"/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の変化は？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0" name="テキスト ボックス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10910173" y="326141"/>
            <a:ext cx="1015663" cy="27789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一般にどんな閉曲線でも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一周すると速度ベクトルは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元に戻るわけですから</a:t>
            </a:r>
          </a:p>
        </p:txBody>
      </p:sp>
    </p:spTree>
    <p:extLst>
      <p:ext uri="{BB962C8B-B14F-4D97-AF65-F5344CB8AC3E}">
        <p14:creationId xmlns:p14="http://schemas.microsoft.com/office/powerpoint/2010/main" val="375125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727642" y="5580223"/>
                <a:ext cx="60772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は一周で ０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から ２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kπ ( k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は整数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)</a:t>
                </a:r>
                <a:r>
                  <a:rPr lang="ja-JP" altLang="en-US" sz="2400" dirty="0" err="1">
                    <a:solidFill>
                      <a:srgbClr val="0070C0"/>
                    </a:solidFill>
                  </a:rPr>
                  <a:t>まで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動く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642" y="5580223"/>
                <a:ext cx="6077243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3125126" y="4444435"/>
                <a:ext cx="6140959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altLang="ja-JP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num>
                            <m:den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′(0)</m:t>
                              </m:r>
                            </m:den>
                          </m:f>
                        </m:e>
                      </m:d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26" y="4444435"/>
                <a:ext cx="6140959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7216673" y="1941833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673" y="1941833"/>
                <a:ext cx="2616643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)=2k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5114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/>
              <p:cNvSpPr/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71" y="2521854"/>
                <a:ext cx="2616643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49495" y="3285128"/>
            <a:ext cx="166770" cy="257096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/楕円 45"/>
          <p:cNvSpPr/>
          <p:nvPr/>
        </p:nvSpPr>
        <p:spPr>
          <a:xfrm>
            <a:off x="5273949" y="3838788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/>
          <p:cNvSpPr/>
          <p:nvPr/>
        </p:nvSpPr>
        <p:spPr>
          <a:xfrm rot="3987574">
            <a:off x="5536889" y="1734048"/>
            <a:ext cx="908599" cy="3136160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6706306" y="3239084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973137" y="2700872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942997" y="2713284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807866" y="452230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一般に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1187172" y="326141"/>
            <a:ext cx="738664" cy="251286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シータのずれはいつでも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２パイの整数倍です</a:t>
            </a:r>
          </a:p>
        </p:txBody>
      </p:sp>
    </p:spTree>
    <p:extLst>
      <p:ext uri="{BB962C8B-B14F-4D97-AF65-F5344CB8AC3E}">
        <p14:creationId xmlns:p14="http://schemas.microsoft.com/office/powerpoint/2010/main" val="173574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400939" y="2703279"/>
                <a:ext cx="6940939" cy="922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d>
                            <m:dPr>
                              <m:ctrlP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(0)</m:t>
                          </m:r>
                          <m:r>
                            <m:rPr>
                              <m:nor/>
                            </m:rPr>
                            <a:rPr lang="en-US" altLang="ja-JP" sz="2400" dirty="0">
                              <a:solidFill>
                                <a:srgbClr val="FF0000"/>
                              </a:solidFill>
                              <a:latin typeface="+mn-ea"/>
                            </a:rPr>
                            <m:t> </m:t>
                          </m:r>
                        </m:num>
                        <m:den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l-GR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altLang="ja-JP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altLang="ja-JP" sz="2400" dirty="0">
                              <a:solidFill>
                                <a:srgbClr val="FF0000"/>
                              </a:solidFill>
                              <a:latin typeface="+mn-ea"/>
                            </a:rPr>
                            <m:t> </m:t>
                          </m:r>
                        </m:num>
                        <m:den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l-GR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ja-JP" alt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altLang="ja-JP" sz="2400" dirty="0">
                              <a:solidFill>
                                <a:srgbClr val="FF0000"/>
                              </a:solidFill>
                              <a:latin typeface="+mn-ea"/>
                            </a:rPr>
                            <m:t> </m:t>
                          </m:r>
                        </m:num>
                        <m:den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l-GR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r>
                            <a:rPr lang="ja-JP" alt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曲率</m:t>
                          </m:r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939" y="2703279"/>
                <a:ext cx="6940939" cy="9229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625520" y="5312862"/>
            <a:ext cx="2504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曲率の積分</a:t>
            </a:r>
            <a:r>
              <a:rPr lang="en-US" altLang="ja-JP" sz="2400" dirty="0">
                <a:solidFill>
                  <a:srgbClr val="0070C0"/>
                </a:solidFill>
              </a:rPr>
              <a:t>÷</a:t>
            </a:r>
            <a:r>
              <a:rPr lang="ja-JP" altLang="en-US" sz="2400" dirty="0">
                <a:solidFill>
                  <a:srgbClr val="0070C0"/>
                </a:solidFill>
              </a:rPr>
              <a:t>２</a:t>
            </a:r>
            <a:r>
              <a:rPr lang="en-US" altLang="ja-JP" sz="2400" dirty="0">
                <a:solidFill>
                  <a:srgbClr val="0070C0"/>
                </a:solidFill>
              </a:rPr>
              <a:t>π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946844" y="636540"/>
                <a:ext cx="3896067" cy="1019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閉曲線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(0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ja-JP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回転数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844" y="636540"/>
                <a:ext cx="3896067" cy="1019446"/>
              </a:xfrm>
              <a:prstGeom prst="rect">
                <a:avLst/>
              </a:prstGeom>
              <a:blipFill rotWithShape="0">
                <a:blip r:embed="rId3"/>
                <a:stretch>
                  <a:fillRect l="-2344" r="-1406" b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9802178" y="326141"/>
            <a:ext cx="2123658" cy="327108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この整数のことを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閉曲線の回転数と言うのですが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シータの微分が曲率ですから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一周分のシータのずれは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曲率の定積分で得られます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これを２パイで割った値が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回転数と言うことになります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829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54601" y="5541429"/>
                <a:ext cx="14517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１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01" y="5541429"/>
                <a:ext cx="1451757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r="-5882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22081" y="453732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領域を左回りに囲むもの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921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27434" y="3236138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/楕円 45"/>
          <p:cNvSpPr/>
          <p:nvPr/>
        </p:nvSpPr>
        <p:spPr>
          <a:xfrm>
            <a:off x="5273949" y="3838788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464171" y="326141"/>
            <a:ext cx="461665" cy="258981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左回り一周の回転数は１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5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887835" y="5607683"/>
                <a:ext cx="17568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－１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835" y="5607683"/>
                <a:ext cx="1756858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125" t="-15789" r="-694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64137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領域を右回りに囲むもの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6714677" y="2744822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5277225" y="3444680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268633" y="3833762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091981" y="372604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51836" y="333695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29769" y="26375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749320" y="2717821"/>
            <a:ext cx="890087" cy="54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434273" y="3833762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5303716" y="277892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029568" y="4062510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568" y="4062510"/>
                <a:ext cx="73535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932572" y="2255061"/>
                <a:ext cx="10321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)=-2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572" y="2255061"/>
                <a:ext cx="1032115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4706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4455407" y="3234329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407" y="3234329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7438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8889" y="364366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889" y="3643661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/>
          <p:cNvSpPr/>
          <p:nvPr/>
        </p:nvSpPr>
        <p:spPr>
          <a:xfrm rot="18144898">
            <a:off x="5157105" y="3216023"/>
            <a:ext cx="341780" cy="422609"/>
          </a:xfrm>
          <a:prstGeom prst="arc">
            <a:avLst>
              <a:gd name="adj1" fmla="val 15705213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0310410">
            <a:off x="6067253" y="3731645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6999518" y="2281135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518" y="2281135"/>
                <a:ext cx="801823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6818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/>
          <p:cNvSpPr/>
          <p:nvPr/>
        </p:nvSpPr>
        <p:spPr>
          <a:xfrm rot="5787018">
            <a:off x="6046703" y="3645666"/>
            <a:ext cx="373819" cy="38594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弧 46"/>
          <p:cNvSpPr/>
          <p:nvPr/>
        </p:nvSpPr>
        <p:spPr>
          <a:xfrm rot="5787018">
            <a:off x="5101978" y="3249658"/>
            <a:ext cx="373819" cy="38594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10310410">
            <a:off x="5095455" y="3335707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弧 48"/>
          <p:cNvSpPr/>
          <p:nvPr/>
        </p:nvSpPr>
        <p:spPr>
          <a:xfrm rot="13746614">
            <a:off x="5127680" y="3178524"/>
            <a:ext cx="278734" cy="434317"/>
          </a:xfrm>
          <a:prstGeom prst="arc">
            <a:avLst>
              <a:gd name="adj1" fmla="val 15705213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6593471" y="2574379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464171" y="326141"/>
            <a:ext cx="461665" cy="344260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右回り一周の回転数はマイナス１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175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52154" y="5564250"/>
                <a:ext cx="14566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２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154" y="5564250"/>
                <a:ext cx="145665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766" t="-15789" r="-418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68106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領域を囲まず左回りに２周するもの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)=4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50" y="4073040"/>
                <a:ext cx="928430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921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27434" y="3236138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フリーフォーム 5"/>
          <p:cNvSpPr/>
          <p:nvPr/>
        </p:nvSpPr>
        <p:spPr>
          <a:xfrm rot="20252945">
            <a:off x="5076888" y="2929645"/>
            <a:ext cx="2049147" cy="881363"/>
          </a:xfrm>
          <a:custGeom>
            <a:avLst/>
            <a:gdLst>
              <a:gd name="connsiteX0" fmla="*/ 526758 w 2608179"/>
              <a:gd name="connsiteY0" fmla="*/ 2168203 h 2961300"/>
              <a:gd name="connsiteX1" fmla="*/ 1989798 w 2608179"/>
              <a:gd name="connsiteY1" fmla="*/ 1929053 h 2961300"/>
              <a:gd name="connsiteX2" fmla="*/ 1638106 w 2608179"/>
              <a:gd name="connsiteY2" fmla="*/ 43982 h 2961300"/>
              <a:gd name="connsiteX3" fmla="*/ 104727 w 2608179"/>
              <a:gd name="connsiteY3" fmla="*/ 775502 h 2961300"/>
              <a:gd name="connsiteX4" fmla="*/ 329810 w 2608179"/>
              <a:gd name="connsiteY4" fmla="*/ 2744979 h 2961300"/>
              <a:gd name="connsiteX5" fmla="*/ 1891324 w 2608179"/>
              <a:gd name="connsiteY5" fmla="*/ 2773114 h 2961300"/>
              <a:gd name="connsiteX6" fmla="*/ 2580641 w 2608179"/>
              <a:gd name="connsiteY6" fmla="*/ 1521090 h 2961300"/>
              <a:gd name="connsiteX7" fmla="*/ 1019127 w 2608179"/>
              <a:gd name="connsiteY7" fmla="*/ 578554 h 2961300"/>
              <a:gd name="connsiteX8" fmla="*/ 301675 w 2608179"/>
              <a:gd name="connsiteY8" fmla="*/ 1253803 h 2961300"/>
              <a:gd name="connsiteX9" fmla="*/ 526758 w 2608179"/>
              <a:gd name="connsiteY9" fmla="*/ 2168203 h 296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08179" h="2961300">
                <a:moveTo>
                  <a:pt x="526758" y="2168203"/>
                </a:moveTo>
                <a:cubicBezTo>
                  <a:pt x="808112" y="2280745"/>
                  <a:pt x="1804573" y="2283090"/>
                  <a:pt x="1989798" y="1929053"/>
                </a:cubicBezTo>
                <a:cubicBezTo>
                  <a:pt x="2175023" y="1575016"/>
                  <a:pt x="1952284" y="236240"/>
                  <a:pt x="1638106" y="43982"/>
                </a:cubicBezTo>
                <a:cubicBezTo>
                  <a:pt x="1323928" y="-148276"/>
                  <a:pt x="322776" y="325336"/>
                  <a:pt x="104727" y="775502"/>
                </a:cubicBezTo>
                <a:cubicBezTo>
                  <a:pt x="-113322" y="1225668"/>
                  <a:pt x="32044" y="2412044"/>
                  <a:pt x="329810" y="2744979"/>
                </a:cubicBezTo>
                <a:cubicBezTo>
                  <a:pt x="627576" y="3077914"/>
                  <a:pt x="1516185" y="2977096"/>
                  <a:pt x="1891324" y="2773114"/>
                </a:cubicBezTo>
                <a:cubicBezTo>
                  <a:pt x="2266463" y="2569132"/>
                  <a:pt x="2726007" y="1886850"/>
                  <a:pt x="2580641" y="1521090"/>
                </a:cubicBezTo>
                <a:cubicBezTo>
                  <a:pt x="2435275" y="1155330"/>
                  <a:pt x="1398955" y="623102"/>
                  <a:pt x="1019127" y="578554"/>
                </a:cubicBezTo>
                <a:cubicBezTo>
                  <a:pt x="639299" y="534006"/>
                  <a:pt x="388426" y="988862"/>
                  <a:pt x="301675" y="1253803"/>
                </a:cubicBezTo>
                <a:cubicBezTo>
                  <a:pt x="214924" y="1518744"/>
                  <a:pt x="245404" y="2055661"/>
                  <a:pt x="526758" y="216820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490642" y="3821178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336453" y="369123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5509651" y="3801369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5362105" y="3912941"/>
            <a:ext cx="179031" cy="19164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315879" y="3910878"/>
            <a:ext cx="179031" cy="19164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5385230" y="3709488"/>
            <a:ext cx="179031" cy="19164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4220641" y="3631235"/>
                <a:ext cx="1081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641" y="3631235"/>
                <a:ext cx="1081532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4494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矢印コネクタ 49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1464171" y="326141"/>
            <a:ext cx="461665" cy="25866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左回り２周の回転数は２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308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24234" y="5526910"/>
                <a:ext cx="1484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０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234" y="5526910"/>
                <a:ext cx="1484060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279"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31091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８の字を描くもの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552564" y="3582074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665389" y="2534161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371811" y="3474352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612053" y="2063043"/>
                <a:ext cx="9195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)=0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053" y="2063043"/>
                <a:ext cx="91956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5960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/>
          <p:cNvSpPr txBox="1"/>
          <p:nvPr/>
        </p:nvSpPr>
        <p:spPr>
          <a:xfrm>
            <a:off x="4852050" y="4073040"/>
            <a:ext cx="928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B050"/>
                </a:solidFill>
              </a:rPr>
              <a:t>θ(</a:t>
            </a:r>
            <a:r>
              <a:rPr kumimoji="1" lang="en-US" altLang="ja-JP" i="1" dirty="0">
                <a:solidFill>
                  <a:srgbClr val="00B050"/>
                </a:solidFill>
              </a:rPr>
              <a:t>L</a:t>
            </a:r>
            <a:r>
              <a:rPr kumimoji="1" lang="en-US" altLang="ja-JP" dirty="0">
                <a:solidFill>
                  <a:srgbClr val="00B050"/>
                </a:solidFill>
              </a:rPr>
              <a:t>)=0</a:t>
            </a:r>
            <a:r>
              <a:rPr kumimoji="1" lang="ja-JP" altLang="en-US" dirty="0">
                <a:solidFill>
                  <a:srgbClr val="00B050"/>
                </a:solidFill>
              </a:rPr>
              <a:t>　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フリーフォーム 57"/>
          <p:cNvSpPr/>
          <p:nvPr/>
        </p:nvSpPr>
        <p:spPr>
          <a:xfrm rot="4448810" flipH="1">
            <a:off x="5509358" y="2227064"/>
            <a:ext cx="1080569" cy="2095362"/>
          </a:xfrm>
          <a:custGeom>
            <a:avLst/>
            <a:gdLst>
              <a:gd name="connsiteX0" fmla="*/ 617992 w 1719472"/>
              <a:gd name="connsiteY0" fmla="*/ 3042544 h 3082689"/>
              <a:gd name="connsiteX1" fmla="*/ 1715272 w 1719472"/>
              <a:gd name="connsiteY1" fmla="*/ 2789325 h 3082689"/>
              <a:gd name="connsiteX2" fmla="*/ 181893 w 1719472"/>
              <a:gd name="connsiteY2" fmla="*/ 1058999 h 3082689"/>
              <a:gd name="connsiteX3" fmla="*/ 772736 w 1719472"/>
              <a:gd name="connsiteY3" fmla="*/ 32057 h 3082689"/>
              <a:gd name="connsiteX4" fmla="*/ 1687136 w 1719472"/>
              <a:gd name="connsiteY4" fmla="*/ 454088 h 3082689"/>
              <a:gd name="connsiteX5" fmla="*/ 41216 w 1719472"/>
              <a:gd name="connsiteY5" fmla="*/ 2353227 h 3082689"/>
              <a:gd name="connsiteX6" fmla="*/ 617992 w 1719472"/>
              <a:gd name="connsiteY6" fmla="*/ 3042544 h 3082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9472" h="3082689">
                <a:moveTo>
                  <a:pt x="617992" y="3042544"/>
                </a:moveTo>
                <a:cubicBezTo>
                  <a:pt x="897001" y="3115227"/>
                  <a:pt x="1787955" y="3119916"/>
                  <a:pt x="1715272" y="2789325"/>
                </a:cubicBezTo>
                <a:cubicBezTo>
                  <a:pt x="1642589" y="2458734"/>
                  <a:pt x="338982" y="1518544"/>
                  <a:pt x="181893" y="1058999"/>
                </a:cubicBezTo>
                <a:cubicBezTo>
                  <a:pt x="24804" y="599454"/>
                  <a:pt x="521862" y="132875"/>
                  <a:pt x="772736" y="32057"/>
                </a:cubicBezTo>
                <a:cubicBezTo>
                  <a:pt x="1023610" y="-68761"/>
                  <a:pt x="1809056" y="67226"/>
                  <a:pt x="1687136" y="454088"/>
                </a:cubicBezTo>
                <a:cubicBezTo>
                  <a:pt x="1565216" y="840950"/>
                  <a:pt x="226440" y="1921818"/>
                  <a:pt x="41216" y="2353227"/>
                </a:cubicBezTo>
                <a:cubicBezTo>
                  <a:pt x="-144008" y="2784636"/>
                  <a:pt x="338983" y="2969861"/>
                  <a:pt x="617992" y="304254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71048" y="244518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20495" y="287951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5142330" y="2979701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6758206" y="2520634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>
            <a:off x="4242058" y="2971739"/>
            <a:ext cx="825919" cy="47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5659977" y="3572206"/>
            <a:ext cx="825919" cy="47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1464171" y="326141"/>
            <a:ext cx="461665" cy="212333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８の字の回転数は０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円弧 31"/>
          <p:cNvSpPr/>
          <p:nvPr/>
        </p:nvSpPr>
        <p:spPr>
          <a:xfrm rot="11152215">
            <a:off x="6354656" y="3392317"/>
            <a:ext cx="399620" cy="389754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5064070">
            <a:off x="6323197" y="3404452"/>
            <a:ext cx="379543" cy="369764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5097621">
            <a:off x="4839596" y="2802320"/>
            <a:ext cx="379543" cy="369764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 rot="11143052">
            <a:off x="4889356" y="2813527"/>
            <a:ext cx="374571" cy="367889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6174648" y="3192631"/>
                <a:ext cx="11334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648" y="3192631"/>
                <a:ext cx="1133405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4839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4556322" y="2611901"/>
                <a:ext cx="1078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322" y="2611901"/>
                <a:ext cx="1078430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4520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3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3850783" y="5917141"/>
            <a:ext cx="4243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各点ごとに別の座標で２階微分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矢印コネクタ 11"/>
          <p:cNvCxnSpPr/>
          <p:nvPr/>
        </p:nvCxnSpPr>
        <p:spPr>
          <a:xfrm flipV="1">
            <a:off x="6702600" y="1365264"/>
            <a:ext cx="201759" cy="21734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5257939" y="3156576"/>
            <a:ext cx="1941351" cy="18694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647154" y="246719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455427" y="2407853"/>
            <a:ext cx="2698555" cy="3341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434618" y="3156576"/>
            <a:ext cx="1663534" cy="17859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012378" y="1961817"/>
                <a:ext cx="22776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>
                    <a:solidFill>
                      <a:srgbClr val="FFC000"/>
                    </a:solidFill>
                  </a:rPr>
                  <a:t>　</a:t>
                </a:r>
                <a:r>
                  <a:rPr kumimoji="1" lang="ja-JP" altLang="en-US" dirty="0">
                    <a:solidFill>
                      <a:srgbClr val="0070C0"/>
                    </a:solidFill>
                  </a:rPr>
                  <a:t>→　</a:t>
                </a:r>
                <a:r>
                  <a:rPr lang="en-US" altLang="ja-JP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378" y="1961817"/>
                <a:ext cx="2277675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2953438" y="4429641"/>
                <a:ext cx="22044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′′(0)</m:t>
                    </m:r>
                  </m:oMath>
                </a14:m>
                <a:r>
                  <a:rPr kumimoji="1" lang="ja-JP" altLang="en-US" b="0" dirty="0">
                    <a:solidFill>
                      <a:srgbClr val="0070C0"/>
                    </a:solidFill>
                  </a:rPr>
                  <a:t>　←</a:t>
                </a:r>
                <a:r>
                  <a:rPr kumimoji="1" lang="ja-JP" altLang="en-US" b="0" dirty="0">
                    <a:solidFill>
                      <a:srgbClr val="FF0000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kumimoji="1" lang="en-US" altLang="ja-JP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438" y="4429641"/>
                <a:ext cx="2204450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829"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6790783" y="3748306"/>
                <a:ext cx="22776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>
                    <a:solidFill>
                      <a:srgbClr val="FFC000"/>
                    </a:solidFill>
                  </a:rPr>
                  <a:t>　</a:t>
                </a:r>
                <a:r>
                  <a:rPr kumimoji="1" lang="ja-JP" altLang="en-US" dirty="0">
                    <a:solidFill>
                      <a:srgbClr val="0070C0"/>
                    </a:solidFill>
                  </a:rPr>
                  <a:t>→　</a:t>
                </a:r>
                <a:r>
                  <a:rPr lang="en-US" altLang="ja-JP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783" y="3748306"/>
                <a:ext cx="2277675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5746438" y="41341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○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5255858" y="4295129"/>
            <a:ext cx="518450" cy="269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6849073" y="2174281"/>
            <a:ext cx="170678" cy="31937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28" idx="1"/>
          </p:cNvCxnSpPr>
          <p:nvPr/>
        </p:nvCxnSpPr>
        <p:spPr>
          <a:xfrm flipV="1">
            <a:off x="6396326" y="3932972"/>
            <a:ext cx="394457" cy="8785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4024053" y="468111"/>
                <a:ext cx="36851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曲率</a:t>
                </a:r>
                <a:endParaRPr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053" y="468111"/>
                <a:ext cx="3685176" cy="461665"/>
              </a:xfrm>
              <a:prstGeom prst="rect">
                <a:avLst/>
              </a:prstGeom>
              <a:blipFill rotWithShape="0">
                <a:blip r:embed="rId15"/>
                <a:stretch>
                  <a:fillRect l="-2479" t="-14474" r="-1488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テキスト ボックス 37"/>
          <p:cNvSpPr txBox="1"/>
          <p:nvPr/>
        </p:nvSpPr>
        <p:spPr>
          <a:xfrm>
            <a:off x="10910173" y="326141"/>
            <a:ext cx="1015663" cy="28046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各点の近傍で同じ曲線を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別の座標で表し直した上で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２回微分することで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06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077"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閉曲線の場合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)=2k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114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49495" y="3285128"/>
            <a:ext cx="166770" cy="257096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/楕円 45"/>
          <p:cNvSpPr/>
          <p:nvPr/>
        </p:nvSpPr>
        <p:spPr>
          <a:xfrm>
            <a:off x="5273949" y="3838788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/>
          <p:cNvSpPr/>
          <p:nvPr/>
        </p:nvSpPr>
        <p:spPr>
          <a:xfrm rot="3987574">
            <a:off x="5536889" y="1734048"/>
            <a:ext cx="908599" cy="3136160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6706306" y="3239084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973137" y="2700872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942997" y="2713284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910173" y="326141"/>
            <a:ext cx="1015663" cy="28094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ではこの閉曲線の回転数は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いくつでしょうか？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答えは次回に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7880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</a:rPr>
                  <a:t>(t) 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の変化は？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314" y="5553470"/>
                <a:ext cx="2387900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5626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角がある</a:t>
            </a:r>
            <a:r>
              <a:rPr kumimoji="1" lang="ja-JP" altLang="en-US" sz="2400" dirty="0">
                <a:solidFill>
                  <a:srgbClr val="FF0000"/>
                </a:solidFill>
              </a:rPr>
              <a:t>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領域を左回りに囲むもの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82035" y="2764676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4" name="フリーフォーム 13"/>
          <p:cNvSpPr/>
          <p:nvPr/>
        </p:nvSpPr>
        <p:spPr>
          <a:xfrm rot="20303309">
            <a:off x="4816447" y="2926752"/>
            <a:ext cx="2544747" cy="869021"/>
          </a:xfrm>
          <a:custGeom>
            <a:avLst/>
            <a:gdLst>
              <a:gd name="connsiteX0" fmla="*/ 2946869 w 2946869"/>
              <a:gd name="connsiteY0" fmla="*/ 191275 h 2940286"/>
              <a:gd name="connsiteX1" fmla="*/ 2243485 w 2946869"/>
              <a:gd name="connsiteY1" fmla="*/ 2540580 h 2940286"/>
              <a:gd name="connsiteX2" fmla="*/ 555362 w 2946869"/>
              <a:gd name="connsiteY2" fmla="*/ 2807866 h 2940286"/>
              <a:gd name="connsiteX3" fmla="*/ 6722 w 2946869"/>
              <a:gd name="connsiteY3" fmla="*/ 1147879 h 2940286"/>
              <a:gd name="connsiteX4" fmla="*/ 850783 w 2946869"/>
              <a:gd name="connsiteY4" fmla="*/ 78734 h 2940286"/>
              <a:gd name="connsiteX5" fmla="*/ 2890599 w 2946869"/>
              <a:gd name="connsiteY5" fmla="*/ 163140 h 294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6869" h="2940286">
                <a:moveTo>
                  <a:pt x="2946869" y="191275"/>
                </a:moveTo>
                <a:cubicBezTo>
                  <a:pt x="2794469" y="1147878"/>
                  <a:pt x="2642069" y="2104482"/>
                  <a:pt x="2243485" y="2540580"/>
                </a:cubicBezTo>
                <a:cubicBezTo>
                  <a:pt x="1844901" y="2976678"/>
                  <a:pt x="928156" y="3039983"/>
                  <a:pt x="555362" y="2807866"/>
                </a:cubicBezTo>
                <a:cubicBezTo>
                  <a:pt x="182568" y="2575749"/>
                  <a:pt x="-42515" y="1602734"/>
                  <a:pt x="6722" y="1147879"/>
                </a:cubicBezTo>
                <a:cubicBezTo>
                  <a:pt x="55959" y="693024"/>
                  <a:pt x="370137" y="242857"/>
                  <a:pt x="850783" y="78734"/>
                </a:cubicBezTo>
                <a:cubicBezTo>
                  <a:pt x="1331429" y="-85389"/>
                  <a:pt x="2111014" y="38875"/>
                  <a:pt x="2890599" y="1631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81255" y="243543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25796" y="2278513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← 角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464171" y="326141"/>
            <a:ext cx="461665" cy="30466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ちなみに角がある閉曲線でも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23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016629" y="5625997"/>
                <a:ext cx="3415156" cy="464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外角を</m:t>
                      </m:r>
                      <m:r>
                        <a:rPr lang="ja-JP" altLang="en-US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足せば</m:t>
                      </m:r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ちょうど</m:t>
                      </m:r>
                      <m:r>
                        <a:rPr lang="en-US" altLang="ja-JP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m:rPr>
                          <m:sty m:val="p"/>
                        </m:rPr>
                        <a:rPr lang="en-US" altLang="ja-JP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629" y="5625997"/>
                <a:ext cx="3415156" cy="464230"/>
              </a:xfrm>
              <a:prstGeom prst="rect">
                <a:avLst/>
              </a:prstGeom>
              <a:blipFill rotWithShape="0">
                <a:blip r:embed="rId2"/>
                <a:stretch>
                  <a:fillRect l="-1429" b="-10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5626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角がある</a:t>
            </a:r>
            <a:r>
              <a:rPr kumimoji="1" lang="ja-JP" altLang="en-US" sz="2400" dirty="0">
                <a:solidFill>
                  <a:srgbClr val="FF0000"/>
                </a:solidFill>
              </a:rPr>
              <a:t>場合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領域を左回りに囲むもの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82035" y="2764676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4" name="フリーフォーム 13"/>
          <p:cNvSpPr/>
          <p:nvPr/>
        </p:nvSpPr>
        <p:spPr>
          <a:xfrm rot="20303309">
            <a:off x="4816447" y="2926752"/>
            <a:ext cx="2544747" cy="869021"/>
          </a:xfrm>
          <a:custGeom>
            <a:avLst/>
            <a:gdLst>
              <a:gd name="connsiteX0" fmla="*/ 2946869 w 2946869"/>
              <a:gd name="connsiteY0" fmla="*/ 191275 h 2940286"/>
              <a:gd name="connsiteX1" fmla="*/ 2243485 w 2946869"/>
              <a:gd name="connsiteY1" fmla="*/ 2540580 h 2940286"/>
              <a:gd name="connsiteX2" fmla="*/ 555362 w 2946869"/>
              <a:gd name="connsiteY2" fmla="*/ 2807866 h 2940286"/>
              <a:gd name="connsiteX3" fmla="*/ 6722 w 2946869"/>
              <a:gd name="connsiteY3" fmla="*/ 1147879 h 2940286"/>
              <a:gd name="connsiteX4" fmla="*/ 850783 w 2946869"/>
              <a:gd name="connsiteY4" fmla="*/ 78734 h 2940286"/>
              <a:gd name="connsiteX5" fmla="*/ 2890599 w 2946869"/>
              <a:gd name="connsiteY5" fmla="*/ 163140 h 294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6869" h="2940286">
                <a:moveTo>
                  <a:pt x="2946869" y="191275"/>
                </a:moveTo>
                <a:cubicBezTo>
                  <a:pt x="2794469" y="1147878"/>
                  <a:pt x="2642069" y="2104482"/>
                  <a:pt x="2243485" y="2540580"/>
                </a:cubicBezTo>
                <a:cubicBezTo>
                  <a:pt x="1844901" y="2976678"/>
                  <a:pt x="928156" y="3039983"/>
                  <a:pt x="555362" y="2807866"/>
                </a:cubicBezTo>
                <a:cubicBezTo>
                  <a:pt x="182568" y="2575749"/>
                  <a:pt x="-42515" y="1602734"/>
                  <a:pt x="6722" y="1147879"/>
                </a:cubicBezTo>
                <a:cubicBezTo>
                  <a:pt x="55959" y="693024"/>
                  <a:pt x="370137" y="242857"/>
                  <a:pt x="850783" y="78734"/>
                </a:cubicBezTo>
                <a:cubicBezTo>
                  <a:pt x="1331429" y="-85389"/>
                  <a:pt x="2111014" y="38875"/>
                  <a:pt x="2890599" y="1631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81255" y="243543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6419590" y="2519304"/>
            <a:ext cx="661295" cy="19604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7034435" y="1801673"/>
            <a:ext cx="95194" cy="73204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弧 7"/>
          <p:cNvSpPr/>
          <p:nvPr/>
        </p:nvSpPr>
        <p:spPr>
          <a:xfrm rot="15882919">
            <a:off x="6873616" y="2347161"/>
            <a:ext cx="478590" cy="445567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04489" y="20794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外角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464171" y="326141"/>
            <a:ext cx="461665" cy="3500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曲率の積分に外角を足しておけば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95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393893" y="2703279"/>
                <a:ext cx="5102993" cy="642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</m:d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  <m:r>
                          <m:rPr>
                            <m:nor/>
                          </m:rPr>
                          <a:rPr lang="en-US" altLang="ja-JP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l-G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ja-JP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l-GR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nary>
                      <m:naryPr>
                        <m:ctrlP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sup>
                      <m:e>
                        <m:r>
                          <a:rPr lang="ja-JP" alt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曲率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kumimoji="1" lang="en-US" altLang="ja-JP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240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外角</a:t>
                </a:r>
                <a:endParaRPr kumimoji="1" lang="en-US" altLang="ja-JP" sz="24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893" y="2703279"/>
                <a:ext cx="5102993" cy="642740"/>
              </a:xfrm>
              <a:prstGeom prst="rect">
                <a:avLst/>
              </a:prstGeom>
              <a:blipFill rotWithShape="0">
                <a:blip r:embed="rId2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3903787" y="5298795"/>
            <a:ext cx="3982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曲率の積分</a:t>
            </a:r>
            <a:r>
              <a:rPr lang="en-US" altLang="ja-JP" sz="2400" dirty="0">
                <a:solidFill>
                  <a:srgbClr val="0070C0"/>
                </a:solidFill>
              </a:rPr>
              <a:t>+</a:t>
            </a:r>
            <a:r>
              <a:rPr lang="ja-JP" altLang="en-US" sz="2400" dirty="0">
                <a:solidFill>
                  <a:srgbClr val="0070C0"/>
                </a:solidFill>
              </a:rPr>
              <a:t>外角の和</a:t>
            </a:r>
            <a:r>
              <a:rPr lang="en-US" altLang="ja-JP" sz="2400" dirty="0">
                <a:solidFill>
                  <a:srgbClr val="0070C0"/>
                </a:solidFill>
              </a:rPr>
              <a:t>)÷</a:t>
            </a:r>
            <a:r>
              <a:rPr lang="ja-JP" altLang="en-US" sz="2400" dirty="0">
                <a:solidFill>
                  <a:srgbClr val="0070C0"/>
                </a:solidFill>
              </a:rPr>
              <a:t>２</a:t>
            </a:r>
            <a:r>
              <a:rPr lang="en-US" altLang="ja-JP" sz="2400" dirty="0">
                <a:solidFill>
                  <a:srgbClr val="0070C0"/>
                </a:solidFill>
              </a:rPr>
              <a:t>π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946844" y="636540"/>
                <a:ext cx="3896067" cy="1019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閉曲線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(0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ja-JP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回転数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(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角のある場合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)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844" y="636540"/>
                <a:ext cx="3896067" cy="1019446"/>
              </a:xfrm>
              <a:prstGeom prst="rect">
                <a:avLst/>
              </a:prstGeom>
              <a:blipFill rotWithShape="0">
                <a:blip r:embed="rId3"/>
                <a:stretch>
                  <a:fillRect l="-2344" r="-1406" b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1464171" y="326141"/>
            <a:ext cx="461665" cy="30466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回転数は同じように表せます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0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016629" y="5625997"/>
                <a:ext cx="34151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角</m:t>
                      </m:r>
                      <m:r>
                        <a:rPr lang="ja-JP" altLang="en-US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での</m:t>
                      </m:r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曲率は</m:t>
                      </m:r>
                      <m:r>
                        <a:rPr lang="ja-JP" altLang="en-US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629" y="5625997"/>
                <a:ext cx="3415156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5626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角がある</a:t>
            </a:r>
            <a:r>
              <a:rPr kumimoji="1" lang="ja-JP" altLang="en-US" sz="2400" dirty="0">
                <a:solidFill>
                  <a:srgbClr val="FF0000"/>
                </a:solidFill>
              </a:rPr>
              <a:t>場合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14" name="フリーフォーム 13"/>
          <p:cNvSpPr/>
          <p:nvPr/>
        </p:nvSpPr>
        <p:spPr>
          <a:xfrm rot="20303309">
            <a:off x="4816447" y="2926752"/>
            <a:ext cx="2544747" cy="869021"/>
          </a:xfrm>
          <a:custGeom>
            <a:avLst/>
            <a:gdLst>
              <a:gd name="connsiteX0" fmla="*/ 2946869 w 2946869"/>
              <a:gd name="connsiteY0" fmla="*/ 191275 h 2940286"/>
              <a:gd name="connsiteX1" fmla="*/ 2243485 w 2946869"/>
              <a:gd name="connsiteY1" fmla="*/ 2540580 h 2940286"/>
              <a:gd name="connsiteX2" fmla="*/ 555362 w 2946869"/>
              <a:gd name="connsiteY2" fmla="*/ 2807866 h 2940286"/>
              <a:gd name="connsiteX3" fmla="*/ 6722 w 2946869"/>
              <a:gd name="connsiteY3" fmla="*/ 1147879 h 2940286"/>
              <a:gd name="connsiteX4" fmla="*/ 850783 w 2946869"/>
              <a:gd name="connsiteY4" fmla="*/ 78734 h 2940286"/>
              <a:gd name="connsiteX5" fmla="*/ 2890599 w 2946869"/>
              <a:gd name="connsiteY5" fmla="*/ 163140 h 294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6869" h="2940286">
                <a:moveTo>
                  <a:pt x="2946869" y="191275"/>
                </a:moveTo>
                <a:cubicBezTo>
                  <a:pt x="2794469" y="1147878"/>
                  <a:pt x="2642069" y="2104482"/>
                  <a:pt x="2243485" y="2540580"/>
                </a:cubicBezTo>
                <a:cubicBezTo>
                  <a:pt x="1844901" y="2976678"/>
                  <a:pt x="928156" y="3039983"/>
                  <a:pt x="555362" y="2807866"/>
                </a:cubicBezTo>
                <a:cubicBezTo>
                  <a:pt x="182568" y="2575749"/>
                  <a:pt x="-42515" y="1602734"/>
                  <a:pt x="6722" y="1147879"/>
                </a:cubicBezTo>
                <a:cubicBezTo>
                  <a:pt x="55959" y="693024"/>
                  <a:pt x="370137" y="242857"/>
                  <a:pt x="850783" y="78734"/>
                </a:cubicBezTo>
                <a:cubicBezTo>
                  <a:pt x="1331429" y="-85389"/>
                  <a:pt x="2111014" y="38875"/>
                  <a:pt x="2890599" y="16314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81255" y="243543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6419590" y="2519304"/>
            <a:ext cx="661295" cy="19604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7034435" y="1801673"/>
            <a:ext cx="95194" cy="73204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弧 7"/>
          <p:cNvSpPr/>
          <p:nvPr/>
        </p:nvSpPr>
        <p:spPr>
          <a:xfrm rot="15882919">
            <a:off x="6873616" y="2347161"/>
            <a:ext cx="478590" cy="445567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04489" y="20794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外角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33174" y="326141"/>
            <a:ext cx="1292662" cy="43402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この角ではシータはいきなり値が飛ぶので</a:t>
            </a: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ｔ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の関数としては不連続ですから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その微分である曲率は無限大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つまり限りなく大きいと考えられます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148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/>
          <p:cNvSpPr/>
          <p:nvPr/>
        </p:nvSpPr>
        <p:spPr>
          <a:xfrm>
            <a:off x="4149969" y="2194560"/>
            <a:ext cx="3508483" cy="268693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50703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42220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6461" y="20098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8547" y="70338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多角形の場合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42463" y="572633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角＝頂点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187172" y="326141"/>
            <a:ext cx="738664" cy="236859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多角形の場合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角と言えば頂点ですが</a:t>
            </a:r>
          </a:p>
        </p:txBody>
      </p:sp>
    </p:spTree>
    <p:extLst>
      <p:ext uri="{BB962C8B-B14F-4D97-AF65-F5344CB8AC3E}">
        <p14:creationId xmlns:p14="http://schemas.microsoft.com/office/powerpoint/2010/main" val="80507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/>
          <p:cNvSpPr/>
          <p:nvPr/>
        </p:nvSpPr>
        <p:spPr>
          <a:xfrm>
            <a:off x="4149969" y="2194560"/>
            <a:ext cx="3508483" cy="2686930"/>
          </a:xfrm>
          <a:prstGeom prst="triangl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50703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42220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6461" y="20098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6776" y="703385"/>
            <a:ext cx="3494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角を丸めた多角形の場合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19105" y="5680167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角の痕跡＝曲率の極大点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4119105" y="2194559"/>
            <a:ext cx="3532538" cy="3024555"/>
          </a:xfrm>
          <a:custGeom>
            <a:avLst/>
            <a:gdLst>
              <a:gd name="connsiteX0" fmla="*/ 1703743 w 3538111"/>
              <a:gd name="connsiteY0" fmla="*/ 1 h 3078256"/>
              <a:gd name="connsiteX1" fmla="*/ 3504408 w 3538111"/>
              <a:gd name="connsiteY1" fmla="*/ 2743201 h 3078256"/>
              <a:gd name="connsiteX2" fmla="*/ 43756 w 3538111"/>
              <a:gd name="connsiteY2" fmla="*/ 2729134 h 3078256"/>
              <a:gd name="connsiteX3" fmla="*/ 1703743 w 3538111"/>
              <a:gd name="connsiteY3" fmla="*/ 1 h 307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8111" h="3078256">
                <a:moveTo>
                  <a:pt x="1703743" y="1"/>
                </a:moveTo>
                <a:cubicBezTo>
                  <a:pt x="2280518" y="2346"/>
                  <a:pt x="3781072" y="2288346"/>
                  <a:pt x="3504408" y="2743201"/>
                </a:cubicBezTo>
                <a:cubicBezTo>
                  <a:pt x="3227744" y="3198056"/>
                  <a:pt x="350901" y="3186334"/>
                  <a:pt x="43756" y="2729134"/>
                </a:cubicBezTo>
                <a:cubicBezTo>
                  <a:pt x="-263389" y="2271934"/>
                  <a:pt x="1126968" y="-2344"/>
                  <a:pt x="1703743" y="1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633174" y="326141"/>
            <a:ext cx="1292662" cy="25930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角を少し丸めた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多角形もどきの図形でも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角の痕跡で曲率が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極大値をとります</a:t>
            </a:r>
          </a:p>
        </p:txBody>
      </p:sp>
    </p:spTree>
    <p:extLst>
      <p:ext uri="{BB962C8B-B14F-4D97-AF65-F5344CB8AC3E}">
        <p14:creationId xmlns:p14="http://schemas.microsoft.com/office/powerpoint/2010/main" val="51077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50703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42220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6461" y="20098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09061" y="712594"/>
            <a:ext cx="319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平面曲線の頂点とは？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81436" y="5680167"/>
            <a:ext cx="4807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曲線の頂点＝曲率の微分が０の点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4119105" y="2194559"/>
            <a:ext cx="3532538" cy="3024555"/>
          </a:xfrm>
          <a:custGeom>
            <a:avLst/>
            <a:gdLst>
              <a:gd name="connsiteX0" fmla="*/ 1703743 w 3538111"/>
              <a:gd name="connsiteY0" fmla="*/ 1 h 3078256"/>
              <a:gd name="connsiteX1" fmla="*/ 3504408 w 3538111"/>
              <a:gd name="connsiteY1" fmla="*/ 2743201 h 3078256"/>
              <a:gd name="connsiteX2" fmla="*/ 43756 w 3538111"/>
              <a:gd name="connsiteY2" fmla="*/ 2729134 h 3078256"/>
              <a:gd name="connsiteX3" fmla="*/ 1703743 w 3538111"/>
              <a:gd name="connsiteY3" fmla="*/ 1 h 307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8111" h="3078256">
                <a:moveTo>
                  <a:pt x="1703743" y="1"/>
                </a:moveTo>
                <a:cubicBezTo>
                  <a:pt x="2280518" y="2346"/>
                  <a:pt x="3781072" y="2288346"/>
                  <a:pt x="3504408" y="2743201"/>
                </a:cubicBezTo>
                <a:cubicBezTo>
                  <a:pt x="3227744" y="3198056"/>
                  <a:pt x="350901" y="3186334"/>
                  <a:pt x="43756" y="2729134"/>
                </a:cubicBezTo>
                <a:cubicBezTo>
                  <a:pt x="-263389" y="2271934"/>
                  <a:pt x="1126968" y="-2344"/>
                  <a:pt x="1703743" y="1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910173" y="326141"/>
            <a:ext cx="1015663" cy="371992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そこで曲線はＣ３級と仮定して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曲率の微分が消えているような点を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曲線の頂点と呼びたいのですが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96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50703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42220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6461" y="20098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09061" y="712594"/>
            <a:ext cx="3145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極大点だけではない！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23426" y="5777749"/>
            <a:ext cx="2961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曲率の極小点も頂点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4119105" y="2194559"/>
            <a:ext cx="3532538" cy="3024555"/>
          </a:xfrm>
          <a:custGeom>
            <a:avLst/>
            <a:gdLst>
              <a:gd name="connsiteX0" fmla="*/ 1703743 w 3538111"/>
              <a:gd name="connsiteY0" fmla="*/ 1 h 3078256"/>
              <a:gd name="connsiteX1" fmla="*/ 3504408 w 3538111"/>
              <a:gd name="connsiteY1" fmla="*/ 2743201 h 3078256"/>
              <a:gd name="connsiteX2" fmla="*/ 43756 w 3538111"/>
              <a:gd name="connsiteY2" fmla="*/ 2729134 h 3078256"/>
              <a:gd name="connsiteX3" fmla="*/ 1703743 w 3538111"/>
              <a:gd name="connsiteY3" fmla="*/ 1 h 307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8111" h="3078256">
                <a:moveTo>
                  <a:pt x="1703743" y="1"/>
                </a:moveTo>
                <a:cubicBezTo>
                  <a:pt x="2280518" y="2346"/>
                  <a:pt x="3781072" y="2288346"/>
                  <a:pt x="3504408" y="2743201"/>
                </a:cubicBezTo>
                <a:cubicBezTo>
                  <a:pt x="3227744" y="3198056"/>
                  <a:pt x="350901" y="3186334"/>
                  <a:pt x="43756" y="2729134"/>
                </a:cubicBezTo>
                <a:cubicBezTo>
                  <a:pt x="-263389" y="2271934"/>
                  <a:pt x="1126968" y="-2344"/>
                  <a:pt x="1703743" y="1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423426" y="3150603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48622" y="312068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74018" y="503444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910173" y="326141"/>
            <a:ext cx="1015663" cy="36574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ただしこの定義だと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曲がり具合が一番ゆるい点も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頂点と呼ぶことになってしまいます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70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64588" y="46462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42220" y="4696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6461" y="20098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95494" y="3549296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56253" y="33646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96461" y="43292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8" name="フリーフォーム 7"/>
          <p:cNvSpPr/>
          <p:nvPr/>
        </p:nvSpPr>
        <p:spPr>
          <a:xfrm>
            <a:off x="4129587" y="2113317"/>
            <a:ext cx="3504359" cy="2828797"/>
          </a:xfrm>
          <a:custGeom>
            <a:avLst/>
            <a:gdLst>
              <a:gd name="connsiteX0" fmla="*/ 1887756 w 3787416"/>
              <a:gd name="connsiteY0" fmla="*/ 355 h 2906635"/>
              <a:gd name="connsiteX1" fmla="*/ 2591141 w 3787416"/>
              <a:gd name="connsiteY1" fmla="*/ 1575936 h 2906635"/>
              <a:gd name="connsiteX2" fmla="*/ 3772827 w 3787416"/>
              <a:gd name="connsiteY2" fmla="*/ 2743555 h 2906635"/>
              <a:gd name="connsiteX3" fmla="*/ 1704876 w 3787416"/>
              <a:gd name="connsiteY3" fmla="*/ 2504404 h 2906635"/>
              <a:gd name="connsiteX4" fmla="*/ 2685 w 3787416"/>
              <a:gd name="connsiteY4" fmla="*/ 2884232 h 2906635"/>
              <a:gd name="connsiteX5" fmla="*/ 1325048 w 3787416"/>
              <a:gd name="connsiteY5" fmla="*/ 1716613 h 2906635"/>
              <a:gd name="connsiteX6" fmla="*/ 1887756 w 3787416"/>
              <a:gd name="connsiteY6" fmla="*/ 355 h 290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87416" h="2906635">
                <a:moveTo>
                  <a:pt x="1887756" y="355"/>
                </a:moveTo>
                <a:cubicBezTo>
                  <a:pt x="2098771" y="-23091"/>
                  <a:pt x="2276963" y="1118736"/>
                  <a:pt x="2591141" y="1575936"/>
                </a:cubicBezTo>
                <a:cubicBezTo>
                  <a:pt x="2905319" y="2033136"/>
                  <a:pt x="3920538" y="2588810"/>
                  <a:pt x="3772827" y="2743555"/>
                </a:cubicBezTo>
                <a:cubicBezTo>
                  <a:pt x="3625116" y="2898300"/>
                  <a:pt x="2333233" y="2480958"/>
                  <a:pt x="1704876" y="2504404"/>
                </a:cubicBezTo>
                <a:cubicBezTo>
                  <a:pt x="1076519" y="2527850"/>
                  <a:pt x="65990" y="3015530"/>
                  <a:pt x="2685" y="2884232"/>
                </a:cubicBezTo>
                <a:cubicBezTo>
                  <a:pt x="-60620" y="2752934"/>
                  <a:pt x="1013214" y="2192570"/>
                  <a:pt x="1325048" y="1716613"/>
                </a:cubicBezTo>
                <a:cubicBezTo>
                  <a:pt x="1636882" y="1240656"/>
                  <a:pt x="1676741" y="23801"/>
                  <a:pt x="1887756" y="355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22635" y="636116"/>
            <a:ext cx="2363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このような場合も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5689" y="5791367"/>
            <a:ext cx="3145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極小点も無視できない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079177" y="326141"/>
            <a:ext cx="1846659" cy="38994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でも辺だった部分が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逆に反り返っているような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この絵のような場合を考えると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逆向けに一番曲がっている点でもあり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無視することはできません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数学的には致し方ないことです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091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079462" y="2703376"/>
                <a:ext cx="4345100" cy="1018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′′(0)=</m:t>
                    </m:r>
                    <m:f>
                      <m:fPr>
                        <m:ctrlP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3/2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 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462" y="2703376"/>
                <a:ext cx="4345100" cy="101848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421222" y="773723"/>
                <a:ext cx="36615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222" y="773723"/>
                <a:ext cx="366158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496" t="-14474" r="-1498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754646" y="5711484"/>
            <a:ext cx="299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とりあえずこれが定義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87172" y="326141"/>
            <a:ext cx="738664" cy="282705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凹凸の判定法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をを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曲率の定義ができました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17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464957" y="5553470"/>
                <a:ext cx="269844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頂点は</m:t>
                      </m:r>
                      <m:r>
                        <a:rPr lang="ja-JP" altLang="en-US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４</m:t>
                      </m:r>
                      <m:r>
                        <a:rPr lang="ja-JP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個</m:t>
                      </m:r>
                      <m:r>
                        <a:rPr lang="ja-JP" altLang="en-US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以上</m:t>
                      </m:r>
                    </m:oMath>
                  </m:oMathPara>
                </a14:m>
                <a:endParaRPr lang="en-US" altLang="ja-JP" sz="2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2400" dirty="0">
                    <a:solidFill>
                      <a:srgbClr val="0070C0"/>
                    </a:solidFill>
                  </a:rPr>
                  <a:t>(</a:t>
                </a:r>
                <a:r>
                  <a:rPr lang="ja-JP" altLang="en-US" sz="2400" dirty="0">
                    <a:solidFill>
                      <a:srgbClr val="0070C0"/>
                    </a:solidFill>
                  </a:rPr>
                  <a:t>２個では閉じない</a:t>
                </a:r>
                <a:r>
                  <a:rPr lang="en-US" altLang="ja-JP" sz="2400" dirty="0">
                    <a:solidFill>
                      <a:srgbClr val="0070C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957" y="5553470"/>
                <a:ext cx="2698441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3386" b="-169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07866" y="455626"/>
            <a:ext cx="3916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四頂点定理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領域を囲む閉曲線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22068" y="370169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55259" y="26804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10558" y="28175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69502" y="35170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△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10173" y="326141"/>
            <a:ext cx="1015663" cy="37151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ちなみに領域を囲む閉曲線では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頂点が少なくとも４個はあることが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昔から知られています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843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793753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92381" y="5561898"/>
            <a:ext cx="354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パラメーター表示</a:t>
            </a:r>
            <a:endParaRPr kumimoji="1" lang="en-US" altLang="ja-JP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6235109" y="3442832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テキスト ボックス 14"/>
          <p:cNvSpPr txBox="1"/>
          <p:nvPr/>
        </p:nvSpPr>
        <p:spPr>
          <a:xfrm>
            <a:off x="10910173" y="326141"/>
            <a:ext cx="1015663" cy="41142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この定義は曲線が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関数のグラフとして表されていなくても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パラメーター表示されてさえいれば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  <a:p>
                <a:r>
                  <a:rPr kumimoji="1" lang="en-US" altLang="ja-JP" b="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ja-JP" altLang="en-US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n-US" altLang="ja-JP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0</m:t>
                    </m:r>
                  </m:oMath>
                </a14:m>
                <a:r>
                  <a:rPr kumimoji="1" lang="en-US" altLang="ja-JP" b="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blipFill rotWithShape="0">
                <a:blip r:embed="rId8"/>
                <a:stretch>
                  <a:fillRect l="-2083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92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362598" y="2703376"/>
                <a:ext cx="5778826" cy="1192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′′(0)=</m:t>
                    </m:r>
                    <m:f>
                      <m:fPr>
                        <m:ctrlP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  <m:e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eqArr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3/2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 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598" y="2703376"/>
                <a:ext cx="5778826" cy="11928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421222" y="773723"/>
                <a:ext cx="3264676" cy="650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222" y="773723"/>
                <a:ext cx="3264676" cy="650114"/>
              </a:xfrm>
              <a:prstGeom prst="rect">
                <a:avLst/>
              </a:prstGeom>
              <a:blipFill rotWithShape="0">
                <a:blip r:embed="rId3"/>
                <a:stretch>
                  <a:fillRect l="-2799" r="-1866" b="-18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252699" y="5669281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これも定義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79177" y="326141"/>
            <a:ext cx="1846659" cy="4330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このように書き直すことができました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でも分母が何となく覚え違いを誘う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嫌な形をしています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この分母はそもそも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速度ベクトルを単位接ベクトルに直すとき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現れたものでした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99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  <a:p>
                <a:r>
                  <a:rPr kumimoji="1" lang="en-US" altLang="ja-JP" b="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en-US" altLang="ja-JP" b="0" dirty="0">
                    <a:solidFill>
                      <a:srgbClr val="FF0000"/>
                    </a:solidFill>
                  </a:rPr>
                  <a:t> )</a:t>
                </a: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2083" r="-1563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793753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92381" y="5561898"/>
            <a:ext cx="3548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弧長パラメーター表示</a:t>
            </a:r>
            <a:endParaRPr kumimoji="1" lang="en-US" altLang="ja-JP" sz="2400" dirty="0">
              <a:solidFill>
                <a:srgbClr val="0070C0"/>
              </a:solidFill>
            </a:endParaRPr>
          </a:p>
          <a:p>
            <a:r>
              <a:rPr lang="en-US" altLang="ja-JP" dirty="0">
                <a:solidFill>
                  <a:srgbClr val="0070C0"/>
                </a:solidFill>
              </a:rPr>
              <a:t>(</a:t>
            </a:r>
            <a:r>
              <a:rPr lang="ja-JP" altLang="en-US" dirty="0">
                <a:solidFill>
                  <a:srgbClr val="0070C0"/>
                </a:solidFill>
              </a:rPr>
              <a:t>一般には具体的に書くのは困難</a:t>
            </a:r>
            <a:r>
              <a:rPr lang="en-US" altLang="ja-JP" dirty="0">
                <a:solidFill>
                  <a:srgbClr val="0070C0"/>
                </a:solidFill>
              </a:rPr>
              <a:t>)</a:t>
            </a:r>
            <a:endParaRPr kumimoji="1" lang="en-US" altLang="ja-JP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6235109" y="3442832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7549665" y="3349041"/>
            <a:ext cx="311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7030A0"/>
                </a:solidFill>
              </a:rPr>
              <a:t>単位接ベクトル＝速度ベクトル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71181" y="326141"/>
            <a:ext cx="2954655" cy="32262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そこで最初から速度ベクトルが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いつでも単位ベクトルだったら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よいのではと考えるのが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弧長パラメーター表示です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実は具体的な式では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書けないことも多いのですが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原理的には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Ｃ１級曲線ならいつでも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弧長パラメーター表示に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直せます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725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448198" y="2900227"/>
                <a:ext cx="68464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ja-JP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′′(0)=</m:t>
                      </m:r>
                      <m:sSup>
                        <m:sSup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sSup>
                        <m:sSup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sSup>
                        <m:sSupPr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98" y="2900227"/>
                <a:ext cx="6846425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3932777" y="636540"/>
                <a:ext cx="3849131" cy="1019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弧長パラメーター表示された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777" y="636540"/>
                <a:ext cx="3849131" cy="1019446"/>
              </a:xfrm>
              <a:prstGeom prst="rect">
                <a:avLst/>
              </a:prstGeom>
              <a:blipFill rotWithShape="0">
                <a:blip r:embed="rId3"/>
                <a:stretch>
                  <a:fillRect l="-2373" t="-4762" r="-1266" b="-5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760578" y="5697417"/>
            <a:ext cx="2585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式は見た目簡単に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64171" y="326141"/>
            <a:ext cx="461665" cy="23477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すると曲率はこの通り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21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  <a:p>
                <a:r>
                  <a:rPr kumimoji="1" lang="en-US" altLang="ja-JP" b="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en-US" altLang="ja-JP" b="0" dirty="0">
                    <a:solidFill>
                      <a:srgbClr val="FF0000"/>
                    </a:solidFill>
                  </a:rPr>
                  <a:t> )</a:t>
                </a: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615" y="429158"/>
                <a:ext cx="2342051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2083" r="-1563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793753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92381" y="5561898"/>
            <a:ext cx="354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弧長パラメーター表示</a:t>
            </a:r>
            <a:endParaRPr kumimoji="1" lang="en-US" altLang="ja-JP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6235109" y="3442832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 flipH="1" flipV="1">
            <a:off x="5766363" y="3489338"/>
            <a:ext cx="453706" cy="52452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4612329" y="3310554"/>
                <a:ext cx="115403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329" y="3310554"/>
                <a:ext cx="1154034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3054403" y="3489338"/>
            <a:ext cx="167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7030A0"/>
                </a:solidFill>
              </a:rPr>
              <a:t>単位法ベクトル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549665" y="3349041"/>
            <a:ext cx="311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7030A0"/>
                </a:solidFill>
              </a:rPr>
              <a:t>単位接ベクトル＝速度ベクトル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464171" y="326141"/>
            <a:ext cx="461665" cy="390908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さらに単位法ベクトルも簡単に表せて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694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2102</Words>
  <Application>Microsoft Office PowerPoint</Application>
  <PresentationFormat>ワイド画面</PresentationFormat>
  <Paragraphs>504</Paragraphs>
  <Slides>40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6" baseType="lpstr">
      <vt:lpstr>BIZ UDPゴシック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81</cp:revision>
  <dcterms:created xsi:type="dcterms:W3CDTF">2020-10-07T00:26:24Z</dcterms:created>
  <dcterms:modified xsi:type="dcterms:W3CDTF">2024-07-03T08:48:28Z</dcterms:modified>
</cp:coreProperties>
</file>