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71" r:id="rId8"/>
    <p:sldId id="269" r:id="rId9"/>
    <p:sldId id="265" r:id="rId10"/>
    <p:sldId id="266" r:id="rId11"/>
    <p:sldId id="267" r:id="rId12"/>
    <p:sldId id="270" r:id="rId1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67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DD09E-ADBC-4777-B33F-E2A1F2FCA7E8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280CD-C974-4A41-B0FE-959884352B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4221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DD09E-ADBC-4777-B33F-E2A1F2FCA7E8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280CD-C974-4A41-B0FE-959884352B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4489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DD09E-ADBC-4777-B33F-E2A1F2FCA7E8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280CD-C974-4A41-B0FE-959884352B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9254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DD09E-ADBC-4777-B33F-E2A1F2FCA7E8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280CD-C974-4A41-B0FE-959884352B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669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DD09E-ADBC-4777-B33F-E2A1F2FCA7E8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280CD-C974-4A41-B0FE-959884352B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9021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DD09E-ADBC-4777-B33F-E2A1F2FCA7E8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280CD-C974-4A41-B0FE-959884352B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6317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DD09E-ADBC-4777-B33F-E2A1F2FCA7E8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280CD-C974-4A41-B0FE-959884352B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8030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DD09E-ADBC-4777-B33F-E2A1F2FCA7E8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280CD-C974-4A41-B0FE-959884352B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9023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DD09E-ADBC-4777-B33F-E2A1F2FCA7E8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280CD-C974-4A41-B0FE-959884352B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2390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DD09E-ADBC-4777-B33F-E2A1F2FCA7E8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280CD-C974-4A41-B0FE-959884352B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9900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DD09E-ADBC-4777-B33F-E2A1F2FCA7E8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280CD-C974-4A41-B0FE-959884352B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3434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DD09E-ADBC-4777-B33F-E2A1F2FCA7E8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280CD-C974-4A41-B0FE-959884352B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8191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1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6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NULL"/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11" Type="http://schemas.openxmlformats.org/officeDocument/2006/relationships/image" Target="NULL"/><Relationship Id="rId10" Type="http://schemas.openxmlformats.org/officeDocument/2006/relationships/image" Target="NULL"/><Relationship Id="rId9" Type="http://schemas.openxmlformats.org/officeDocument/2006/relationships/image" Target="NUL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6.png"/><Relationship Id="rId3" Type="http://schemas.openxmlformats.org/officeDocument/2006/relationships/image" Target="NULL"/><Relationship Id="rId7" Type="http://schemas.openxmlformats.org/officeDocument/2006/relationships/image" Target="../media/image2.png"/><Relationship Id="rId12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NULL"/><Relationship Id="rId11" Type="http://schemas.openxmlformats.org/officeDocument/2006/relationships/image" Target="NULL"/><Relationship Id="rId10" Type="http://schemas.openxmlformats.org/officeDocument/2006/relationships/image" Target="NULL"/><Relationship Id="rId9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曲線と曲面の幾何学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>
                <a:latin typeface="+mj-ea"/>
                <a:ea typeface="+mj-ea"/>
              </a:rPr>
              <a:t>第</a:t>
            </a:r>
            <a:r>
              <a:rPr lang="en-US" altLang="ja-JP" dirty="0">
                <a:latin typeface="+mj-ea"/>
                <a:ea typeface="+mj-ea"/>
              </a:rPr>
              <a:t>5</a:t>
            </a:r>
            <a:r>
              <a:rPr kumimoji="1" lang="ja-JP" altLang="en-US" dirty="0">
                <a:latin typeface="+mj-ea"/>
                <a:ea typeface="+mj-ea"/>
              </a:rPr>
              <a:t>回追加資料</a:t>
            </a:r>
            <a:endParaRPr kumimoji="1" lang="en-US" altLang="ja-JP" dirty="0">
              <a:latin typeface="+mj-ea"/>
              <a:ea typeface="+mj-ea"/>
            </a:endParaRPr>
          </a:p>
          <a:p>
            <a:r>
              <a:rPr lang="en-US" altLang="ja-JP" dirty="0">
                <a:latin typeface="+mj-ea"/>
                <a:ea typeface="+mj-ea"/>
              </a:rPr>
              <a:t>(10</a:t>
            </a:r>
            <a:r>
              <a:rPr lang="ja-JP" altLang="en-US" dirty="0">
                <a:latin typeface="+mj-ea"/>
                <a:ea typeface="+mj-ea"/>
              </a:rPr>
              <a:t>月</a:t>
            </a:r>
            <a:r>
              <a:rPr lang="en-US" altLang="ja-JP">
                <a:latin typeface="+mj-ea"/>
                <a:ea typeface="+mj-ea"/>
              </a:rPr>
              <a:t>29</a:t>
            </a:r>
            <a:r>
              <a:rPr lang="ja-JP" altLang="en-US">
                <a:latin typeface="+mj-ea"/>
                <a:ea typeface="+mj-ea"/>
              </a:rPr>
              <a:t>日</a:t>
            </a:r>
            <a:r>
              <a:rPr lang="en-US" altLang="ja-JP" dirty="0">
                <a:latin typeface="+mj-ea"/>
                <a:ea typeface="+mj-ea"/>
              </a:rPr>
              <a:t>)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187172" y="326141"/>
            <a:ext cx="738664" cy="327910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曲線と曲面の幾何学第５回です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どうぞよろしくお願い致します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4362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矢印コネクタ 6"/>
          <p:cNvCxnSpPr/>
          <p:nvPr/>
        </p:nvCxnSpPr>
        <p:spPr>
          <a:xfrm flipV="1">
            <a:off x="6529589" y="3709115"/>
            <a:ext cx="991673" cy="8371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6393453" y="4556700"/>
                <a:ext cx="42351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3453" y="4556700"/>
                <a:ext cx="423513" cy="46166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458075" y="3741536"/>
                <a:ext cx="118827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kumimoji="1" lang="en-US" altLang="ja-JP" sz="2400" dirty="0">
                    <a:solidFill>
                      <a:srgbClr val="FF0000"/>
                    </a:solidFill>
                  </a:rPr>
                  <a:t>(</a:t>
                </a:r>
                <a:r>
                  <a:rPr kumimoji="1" lang="ja-JP" altLang="en-US" sz="2400" dirty="0">
                    <a:solidFill>
                      <a:srgbClr val="FF0000"/>
                    </a:solidFill>
                  </a:rPr>
                  <a:t>親指</a:t>
                </a:r>
                <a:r>
                  <a:rPr kumimoji="1" lang="en-US" altLang="ja-JP" sz="2400" dirty="0">
                    <a:solidFill>
                      <a:srgbClr val="FF0000"/>
                    </a:solidFill>
                  </a:rPr>
                  <a:t>)</a:t>
                </a:r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075" y="3741536"/>
                <a:ext cx="1188274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1026" t="-15789" r="-7179" b="-3026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3704528" y="4194317"/>
                <a:ext cx="183338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2400" b="0" dirty="0">
                    <a:solidFill>
                      <a:srgbClr val="00B050"/>
                    </a:solidFill>
                  </a:rPr>
                  <a:t>(</a:t>
                </a:r>
                <a:r>
                  <a:rPr kumimoji="1" lang="ja-JP" altLang="en-US" sz="2400" b="0" dirty="0">
                    <a:solidFill>
                      <a:srgbClr val="00B050"/>
                    </a:solidFill>
                  </a:rPr>
                  <a:t>人差し指</a:t>
                </a:r>
                <a:r>
                  <a:rPr kumimoji="1" lang="en-US" altLang="ja-JP" sz="2400" b="0" dirty="0">
                    <a:solidFill>
                      <a:srgbClr val="00B050"/>
                    </a:solidFill>
                  </a:rPr>
                  <a:t>)</a:t>
                </a:r>
                <a14:m>
                  <m:oMath xmlns:m="http://schemas.openxmlformats.org/officeDocument/2006/math">
                    <m:r>
                      <a:rPr kumimoji="1" lang="en-US" altLang="ja-JP" sz="24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𝑊</m:t>
                    </m:r>
                  </m:oMath>
                </a14:m>
                <a:endParaRPr kumimoji="1" lang="ja-JP" altLang="en-US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4528" y="4194317"/>
                <a:ext cx="1833387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5333" t="-15789" b="-3026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平行四辺形 1"/>
          <p:cNvSpPr/>
          <p:nvPr/>
        </p:nvSpPr>
        <p:spPr>
          <a:xfrm rot="1052601">
            <a:off x="3721624" y="2997784"/>
            <a:ext cx="5615927" cy="2635249"/>
          </a:xfrm>
          <a:prstGeom prst="parallelogram">
            <a:avLst>
              <a:gd name="adj" fmla="val 70866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/>
              <p:cNvSpPr txBox="1"/>
              <p:nvPr/>
            </p:nvSpPr>
            <p:spPr>
              <a:xfrm>
                <a:off x="7363241" y="5580992"/>
                <a:ext cx="20172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ja-JP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𝑉</m:t>
                    </m:r>
                    <m:r>
                      <a:rPr kumimoji="1" lang="en-US" altLang="ja-JP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と</m:t>
                    </m:r>
                    <m:r>
                      <a:rPr lang="en-US" altLang="ja-JP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kumimoji="1" lang="en-US" altLang="ja-JP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𝑊</m:t>
                    </m:r>
                    <m:r>
                      <a:rPr kumimoji="1" lang="en-US" altLang="ja-JP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1" lang="ja-JP" altLang="en-US" dirty="0">
                    <a:solidFill>
                      <a:srgbClr val="C00000"/>
                    </a:solidFill>
                  </a:rPr>
                  <a:t>が張る平面</a:t>
                </a:r>
              </a:p>
            </p:txBody>
          </p:sp>
        </mc:Choice>
        <mc:Fallback xmlns="">
          <p:sp>
            <p:nvSpPr>
              <p:cNvPr id="15" name="テキスト ボックス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3241" y="5580992"/>
                <a:ext cx="2017219" cy="369332"/>
              </a:xfrm>
              <a:prstGeom prst="rect">
                <a:avLst/>
              </a:prstGeom>
              <a:blipFill rotWithShape="0">
                <a:blip r:embed="rId5"/>
                <a:stretch>
                  <a:fillRect t="-15000" r="-2115" b="-21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直線矢印コネクタ 15"/>
          <p:cNvCxnSpPr/>
          <p:nvPr/>
        </p:nvCxnSpPr>
        <p:spPr>
          <a:xfrm flipV="1">
            <a:off x="6529589" y="3193961"/>
            <a:ext cx="0" cy="135228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/>
          <p:cNvSpPr txBox="1"/>
          <p:nvPr/>
        </p:nvSpPr>
        <p:spPr>
          <a:xfrm>
            <a:off x="3769812" y="467667"/>
            <a:ext cx="39167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</a:rPr>
              <a:t>右手系</a:t>
            </a:r>
            <a:endParaRPr kumimoji="1" lang="en-US" altLang="ja-JP" sz="2400" dirty="0">
              <a:solidFill>
                <a:srgbClr val="FF0000"/>
              </a:solidFill>
            </a:endParaRPr>
          </a:p>
        </p:txBody>
      </p:sp>
      <p:cxnSp>
        <p:nvCxnSpPr>
          <p:cNvPr id="21" name="直線矢印コネクタ 20"/>
          <p:cNvCxnSpPr/>
          <p:nvPr/>
        </p:nvCxnSpPr>
        <p:spPr>
          <a:xfrm flipH="1" flipV="1">
            <a:off x="5228823" y="4144482"/>
            <a:ext cx="1300766" cy="40176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 flipV="1">
            <a:off x="6529587" y="4203201"/>
            <a:ext cx="146426" cy="168311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6354706" y="4330495"/>
            <a:ext cx="168908" cy="41017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flipV="1">
            <a:off x="6672609" y="4208383"/>
            <a:ext cx="9377" cy="216767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flipV="1">
            <a:off x="6320240" y="4315408"/>
            <a:ext cx="11983" cy="165209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11187172" y="326141"/>
            <a:ext cx="738664" cy="389145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この平面に垂直で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ＶＷと右手系をなすようなベクトルで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/>
              <p:cNvSpPr txBox="1"/>
              <p:nvPr/>
            </p:nvSpPr>
            <p:spPr>
              <a:xfrm>
                <a:off x="5391159" y="2918309"/>
                <a:ext cx="112562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ja-JP" altLang="en-US" sz="2400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中指</m:t>
                      </m:r>
                      <m:r>
                        <a:rPr kumimoji="1" lang="en-US" altLang="ja-JP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2" name="テキスト ボックス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1159" y="2918309"/>
                <a:ext cx="1125628" cy="461665"/>
              </a:xfrm>
              <a:prstGeom prst="rect">
                <a:avLst/>
              </a:prstGeom>
              <a:blipFill rotWithShape="0">
                <a:blip r:embed="rId6"/>
                <a:stretch>
                  <a:fillRect l="-1081" r="-1081" b="-18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0841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矢印コネクタ 6"/>
          <p:cNvCxnSpPr/>
          <p:nvPr/>
        </p:nvCxnSpPr>
        <p:spPr>
          <a:xfrm flipV="1">
            <a:off x="6529589" y="3709115"/>
            <a:ext cx="991673" cy="8371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6393453" y="4556700"/>
                <a:ext cx="42351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3453" y="4556700"/>
                <a:ext cx="423513" cy="46166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458075" y="3741536"/>
                <a:ext cx="45570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075" y="3741536"/>
                <a:ext cx="455702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4980521" y="4203201"/>
                <a:ext cx="55739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𝑊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0521" y="4203201"/>
                <a:ext cx="557396" cy="4616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平行四辺形 1"/>
          <p:cNvSpPr/>
          <p:nvPr/>
        </p:nvSpPr>
        <p:spPr>
          <a:xfrm rot="1052601">
            <a:off x="3721624" y="2997784"/>
            <a:ext cx="5615927" cy="2635249"/>
          </a:xfrm>
          <a:prstGeom prst="parallelogram">
            <a:avLst>
              <a:gd name="adj" fmla="val 70866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/>
              <p:cNvSpPr txBox="1"/>
              <p:nvPr/>
            </p:nvSpPr>
            <p:spPr>
              <a:xfrm>
                <a:off x="7363241" y="5580992"/>
                <a:ext cx="20172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ja-JP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𝑉</m:t>
                    </m:r>
                    <m:r>
                      <a:rPr kumimoji="1" lang="en-US" altLang="ja-JP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と</m:t>
                    </m:r>
                    <m:r>
                      <a:rPr lang="en-US" altLang="ja-JP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kumimoji="1" lang="en-US" altLang="ja-JP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𝑊</m:t>
                    </m:r>
                    <m:r>
                      <a:rPr kumimoji="1" lang="en-US" altLang="ja-JP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1" lang="ja-JP" altLang="en-US" dirty="0">
                    <a:solidFill>
                      <a:srgbClr val="C00000"/>
                    </a:solidFill>
                  </a:rPr>
                  <a:t>が張る平面</a:t>
                </a:r>
              </a:p>
            </p:txBody>
          </p:sp>
        </mc:Choice>
        <mc:Fallback xmlns="">
          <p:sp>
            <p:nvSpPr>
              <p:cNvPr id="15" name="テキスト ボックス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3241" y="5580992"/>
                <a:ext cx="2017219" cy="369332"/>
              </a:xfrm>
              <a:prstGeom prst="rect">
                <a:avLst/>
              </a:prstGeom>
              <a:blipFill rotWithShape="0">
                <a:blip r:embed="rId5"/>
                <a:stretch>
                  <a:fillRect t="-15000" r="-2115" b="-21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直線矢印コネクタ 15"/>
          <p:cNvCxnSpPr/>
          <p:nvPr/>
        </p:nvCxnSpPr>
        <p:spPr>
          <a:xfrm flipV="1">
            <a:off x="6529589" y="3193961"/>
            <a:ext cx="0" cy="135228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5391159" y="2918309"/>
                <a:ext cx="111594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kumimoji="1" lang="en-US" altLang="ja-JP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kumimoji="1" lang="en-US" altLang="ja-JP" sz="24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𝑊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1159" y="2918309"/>
                <a:ext cx="1115947" cy="46166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テキスト ボックス 19"/>
          <p:cNvSpPr txBox="1"/>
          <p:nvPr/>
        </p:nvSpPr>
        <p:spPr>
          <a:xfrm>
            <a:off x="3769812" y="467667"/>
            <a:ext cx="39167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</a:rPr>
              <a:t>３次元ベクトルの外積</a:t>
            </a:r>
            <a:endParaRPr kumimoji="1" lang="en-US" altLang="ja-JP" sz="2400" dirty="0">
              <a:solidFill>
                <a:srgbClr val="FF0000"/>
              </a:solidFill>
            </a:endParaRPr>
          </a:p>
        </p:txBody>
      </p:sp>
      <p:cxnSp>
        <p:nvCxnSpPr>
          <p:cNvPr id="21" name="直線矢印コネクタ 20"/>
          <p:cNvCxnSpPr/>
          <p:nvPr/>
        </p:nvCxnSpPr>
        <p:spPr>
          <a:xfrm flipH="1" flipV="1">
            <a:off x="5228823" y="4144482"/>
            <a:ext cx="1300766" cy="40176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 flipV="1">
            <a:off x="6529587" y="4203201"/>
            <a:ext cx="146426" cy="168311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6354706" y="4330495"/>
            <a:ext cx="168908" cy="41017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flipV="1">
            <a:off x="6672609" y="4208383"/>
            <a:ext cx="9377" cy="216767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 flipV="1">
            <a:off x="6320240" y="4315408"/>
            <a:ext cx="11983" cy="165209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平行四辺形 37"/>
          <p:cNvSpPr/>
          <p:nvPr/>
        </p:nvSpPr>
        <p:spPr>
          <a:xfrm rot="1027270">
            <a:off x="5409645" y="3434846"/>
            <a:ext cx="1938840" cy="1036368"/>
          </a:xfrm>
          <a:prstGeom prst="parallelogram">
            <a:avLst>
              <a:gd name="adj" fmla="val 63455"/>
            </a:avLst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/>
              <p:cNvSpPr txBox="1"/>
              <p:nvPr/>
            </p:nvSpPr>
            <p:spPr>
              <a:xfrm>
                <a:off x="3956945" y="1961052"/>
                <a:ext cx="17741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2400" dirty="0">
                    <a:solidFill>
                      <a:srgbClr val="7030A0"/>
                    </a:solidFill>
                  </a:rPr>
                  <a:t>||</a:t>
                </a:r>
                <a14:m>
                  <m:oMath xmlns:m="http://schemas.openxmlformats.org/officeDocument/2006/math">
                    <m:r>
                      <a:rPr lang="en-US" altLang="ja-JP" sz="2400" i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altLang="ja-JP" sz="2400" i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altLang="ja-JP" sz="2400" i="1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𝑊</m:t>
                    </m:r>
                  </m:oMath>
                </a14:m>
                <a:r>
                  <a:rPr lang="en-US" altLang="ja-JP" sz="2400" dirty="0">
                    <a:solidFill>
                      <a:srgbClr val="7030A0"/>
                    </a:solidFill>
                  </a:rPr>
                  <a:t>||=</a:t>
                </a:r>
                <a:endParaRPr lang="ja-JP" altLang="en-US" sz="2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9" name="テキスト ボックス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6945" y="1961052"/>
                <a:ext cx="1774154" cy="461665"/>
              </a:xfrm>
              <a:prstGeom prst="rect">
                <a:avLst/>
              </a:prstGeom>
              <a:blipFill rotWithShape="0">
                <a:blip r:embed="rId7"/>
                <a:stretch>
                  <a:fillRect l="-5155" t="-10667" r="-4124" b="-30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平行四辺形 39"/>
          <p:cNvSpPr/>
          <p:nvPr/>
        </p:nvSpPr>
        <p:spPr>
          <a:xfrm>
            <a:off x="5765736" y="1955515"/>
            <a:ext cx="934504" cy="462964"/>
          </a:xfrm>
          <a:prstGeom prst="parallelogram">
            <a:avLst>
              <a:gd name="adj" fmla="val 63455"/>
            </a:avLst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0910173" y="326141"/>
            <a:ext cx="1015663" cy="394915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その長さがＶとＷが作る平行四辺形の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面積と一致するようなベクトルを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ＶとＷの外積と言います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162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618963" y="2820473"/>
            <a:ext cx="533832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今回は講義ノート以外にＰＤＦでもう一つ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r>
              <a:rPr lang="ja-JP" altLang="en-US" sz="2400" dirty="0">
                <a:solidFill>
                  <a:srgbClr val="FF0000"/>
                </a:solidFill>
              </a:rPr>
              <a:t>詳しめのノートを用意しましたので</a:t>
            </a:r>
            <a:endParaRPr lang="en-US" altLang="ja-JP" sz="2400" dirty="0">
              <a:solidFill>
                <a:srgbClr val="FF0000"/>
              </a:solidFill>
            </a:endParaRPr>
          </a:p>
          <a:p>
            <a:r>
              <a:rPr kumimoji="1" lang="ja-JP" altLang="en-US" sz="2400" dirty="0">
                <a:solidFill>
                  <a:srgbClr val="FF0000"/>
                </a:solidFill>
              </a:rPr>
              <a:t>そちらも参考にして下さい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187172" y="326141"/>
            <a:ext cx="738664" cy="233172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図で説明することは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もうあまり無いので</a:t>
            </a:r>
            <a:r>
              <a:rPr lang="en-US" altLang="ja-JP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…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711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直線矢印コネクタ 26"/>
          <p:cNvCxnSpPr/>
          <p:nvPr/>
        </p:nvCxnSpPr>
        <p:spPr>
          <a:xfrm flipV="1">
            <a:off x="5766264" y="2299175"/>
            <a:ext cx="0" cy="27168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4975778" y="5635866"/>
                <a:ext cx="158097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ja-JP" altLang="en-US" sz="240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回転数</m:t>
                    </m:r>
                  </m:oMath>
                </a14:m>
                <a:r>
                  <a:rPr lang="ja-JP" altLang="en-US" sz="2400" dirty="0">
                    <a:solidFill>
                      <a:srgbClr val="0070C0"/>
                    </a:solidFill>
                  </a:rPr>
                  <a:t> ？</a:t>
                </a:r>
                <a:endParaRPr lang="en-US" altLang="ja-JP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5778" y="5635866"/>
                <a:ext cx="1580972" cy="461665"/>
              </a:xfrm>
              <a:prstGeom prst="rect">
                <a:avLst/>
              </a:prstGeom>
              <a:blipFill rotWithShape="0">
                <a:blip r:embed="rId2"/>
                <a:stretch>
                  <a:fillRect l="-3077" t="-16000" b="-253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テキスト ボックス 6"/>
          <p:cNvSpPr txBox="1"/>
          <p:nvPr/>
        </p:nvSpPr>
        <p:spPr>
          <a:xfrm>
            <a:off x="3769812" y="467667"/>
            <a:ext cx="39167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>
                <a:solidFill>
                  <a:srgbClr val="FF0000"/>
                </a:solidFill>
              </a:rPr>
              <a:t>前回の問題</a:t>
            </a:r>
            <a:endParaRPr kumimoji="1" lang="en-US" altLang="ja-JP" sz="2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5397031" y="2207640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7031" y="2207640"/>
                <a:ext cx="371384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7001935" y="3651525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1935" y="3651525"/>
                <a:ext cx="377744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直線矢印コネクタ 13"/>
          <p:cNvCxnSpPr/>
          <p:nvPr/>
        </p:nvCxnSpPr>
        <p:spPr>
          <a:xfrm>
            <a:off x="5423878" y="4020857"/>
            <a:ext cx="1859605" cy="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>
            <a:off x="6841674" y="3402677"/>
            <a:ext cx="1859605" cy="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>
            <a:off x="6058644" y="2879195"/>
            <a:ext cx="1859605" cy="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5937293" y="2783460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714677" y="3325323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295465" y="3904613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cxnSp>
        <p:nvCxnSpPr>
          <p:cNvPr id="21" name="直線矢印コネクタ 20"/>
          <p:cNvCxnSpPr/>
          <p:nvPr/>
        </p:nvCxnSpPr>
        <p:spPr>
          <a:xfrm flipV="1">
            <a:off x="5454071" y="4000567"/>
            <a:ext cx="814562" cy="11768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 flipH="1">
            <a:off x="5295465" y="2863377"/>
            <a:ext cx="801337" cy="334507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矢印コネクタ 22"/>
          <p:cNvCxnSpPr/>
          <p:nvPr/>
        </p:nvCxnSpPr>
        <p:spPr>
          <a:xfrm flipV="1">
            <a:off x="6893982" y="2749777"/>
            <a:ext cx="485697" cy="63163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/>
              <p:cNvSpPr txBox="1"/>
              <p:nvPr/>
            </p:nvSpPr>
            <p:spPr>
              <a:xfrm>
                <a:off x="7114692" y="3020164"/>
                <a:ext cx="7353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i="0" dirty="0">
                    <a:solidFill>
                      <a:srgbClr val="00B050"/>
                    </a:solidFill>
                    <a:latin typeface="+mj-lt"/>
                  </a:rPr>
                  <a:t>θ</a:t>
                </a:r>
                <a:r>
                  <a:rPr kumimoji="1" lang="en-US" altLang="ja-JP" dirty="0">
                    <a:solidFill>
                      <a:srgbClr val="00B050"/>
                    </a:solidFill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kumimoji="1" lang="en-US" altLang="ja-JP" dirty="0">
                    <a:solidFill>
                      <a:srgbClr val="00B050"/>
                    </a:solidFill>
                  </a:rPr>
                  <a:t>)</a:t>
                </a:r>
                <a:endParaRPr kumimoji="1" lang="ja-JP" alt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4" name="テキスト ボックス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14692" y="3020164"/>
                <a:ext cx="735350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6612" t="-8197" b="-2459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/>
              <p:cNvSpPr txBox="1"/>
              <p:nvPr/>
            </p:nvSpPr>
            <p:spPr>
              <a:xfrm>
                <a:off x="4703632" y="4073040"/>
                <a:ext cx="10768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>
                    <a:solidFill>
                      <a:srgbClr val="00B050"/>
                    </a:solidFill>
                  </a:rPr>
                  <a:t>θ(</a:t>
                </a:r>
                <a:r>
                  <a:rPr kumimoji="1" lang="en-US" altLang="ja-JP" i="1" dirty="0">
                    <a:solidFill>
                      <a:srgbClr val="00B050"/>
                    </a:solidFill>
                  </a:rPr>
                  <a:t>L</a:t>
                </a:r>
                <a:r>
                  <a:rPr kumimoji="1" lang="en-US" altLang="ja-JP" dirty="0">
                    <a:solidFill>
                      <a:srgbClr val="00B050"/>
                    </a:solidFill>
                  </a:rPr>
                  <a:t>)=2k</a:t>
                </a:r>
                <a14:m>
                  <m:oMath xmlns:m="http://schemas.openxmlformats.org/officeDocument/2006/math">
                    <m:r>
                      <a:rPr lang="el-GR" altLang="ja-JP" i="1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kumimoji="1" lang="ja-JP" altLang="en-US" dirty="0">
                    <a:solidFill>
                      <a:srgbClr val="00B050"/>
                    </a:solidFill>
                  </a:rPr>
                  <a:t>　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35" name="テキスト ボックス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3632" y="4073040"/>
                <a:ext cx="1076848" cy="369332"/>
              </a:xfrm>
              <a:prstGeom prst="rect">
                <a:avLst/>
              </a:prstGeom>
              <a:blipFill rotWithShape="0">
                <a:blip r:embed="rId8"/>
                <a:stretch>
                  <a:fillRect l="-5114" t="-6557" b="-262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/>
              <p:cNvSpPr txBox="1"/>
              <p:nvPr/>
            </p:nvSpPr>
            <p:spPr>
              <a:xfrm>
                <a:off x="5876703" y="2284618"/>
                <a:ext cx="7353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>
                    <a:solidFill>
                      <a:srgbClr val="00B050"/>
                    </a:solidFill>
                  </a:rPr>
                  <a:t>θ(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ja-JP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ja-JP" dirty="0">
                    <a:solidFill>
                      <a:srgbClr val="00B050"/>
                    </a:solidFill>
                  </a:rPr>
                  <a:t>)</a:t>
                </a:r>
                <a:endParaRPr lang="ja-JP" alt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6" name="テキスト ボックス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6703" y="2284618"/>
                <a:ext cx="735350" cy="369332"/>
              </a:xfrm>
              <a:prstGeom prst="rect">
                <a:avLst/>
              </a:prstGeom>
              <a:blipFill rotWithShape="0">
                <a:blip r:embed="rId9"/>
                <a:stretch>
                  <a:fillRect l="-6612" t="-10000" b="-26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/>
              <p:cNvSpPr txBox="1"/>
              <p:nvPr/>
            </p:nvSpPr>
            <p:spPr>
              <a:xfrm>
                <a:off x="5449863" y="3641360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0" name="テキスト ボックス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9863" y="3641360"/>
                <a:ext cx="365806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円弧 29"/>
          <p:cNvSpPr/>
          <p:nvPr/>
        </p:nvSpPr>
        <p:spPr>
          <a:xfrm>
            <a:off x="6849495" y="3285128"/>
            <a:ext cx="166770" cy="257096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円弧 40"/>
          <p:cNvSpPr/>
          <p:nvPr/>
        </p:nvSpPr>
        <p:spPr>
          <a:xfrm rot="18144898">
            <a:off x="5896884" y="2686426"/>
            <a:ext cx="343404" cy="401563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円弧 41"/>
          <p:cNvSpPr/>
          <p:nvPr/>
        </p:nvSpPr>
        <p:spPr>
          <a:xfrm rot="14213948">
            <a:off x="5857571" y="2745109"/>
            <a:ext cx="373819" cy="291457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円弧 42"/>
          <p:cNvSpPr/>
          <p:nvPr/>
        </p:nvSpPr>
        <p:spPr>
          <a:xfrm>
            <a:off x="5930009" y="2719190"/>
            <a:ext cx="302727" cy="321970"/>
          </a:xfrm>
          <a:prstGeom prst="arc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正方形/長方形 43"/>
              <p:cNvSpPr/>
              <p:nvPr/>
            </p:nvSpPr>
            <p:spPr>
              <a:xfrm>
                <a:off x="5794695" y="4102952"/>
                <a:ext cx="80182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i="1" dirty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θ</m:t>
                    </m:r>
                  </m:oMath>
                </a14:m>
                <a:r>
                  <a:rPr lang="en-US" altLang="ja-JP" dirty="0">
                    <a:solidFill>
                      <a:srgbClr val="00B050"/>
                    </a:solidFill>
                  </a:rPr>
                  <a:t>(0)=0</a:t>
                </a:r>
                <a:endParaRPr lang="ja-JP" altLang="en-US" dirty="0"/>
              </a:p>
            </p:txBody>
          </p:sp>
        </mc:Choice>
        <mc:Fallback xmlns="">
          <p:sp>
            <p:nvSpPr>
              <p:cNvPr id="44" name="正方形/長方形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4695" y="4102952"/>
                <a:ext cx="801823" cy="369332"/>
              </a:xfrm>
              <a:prstGeom prst="rect">
                <a:avLst/>
              </a:prstGeom>
              <a:blipFill rotWithShape="0">
                <a:blip r:embed="rId11"/>
                <a:stretch>
                  <a:fillRect t="-8197" r="-6870" b="-2459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円/楕円 45"/>
          <p:cNvSpPr/>
          <p:nvPr/>
        </p:nvSpPr>
        <p:spPr>
          <a:xfrm>
            <a:off x="5273949" y="3838788"/>
            <a:ext cx="323556" cy="323557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フリーフォーム 1"/>
          <p:cNvSpPr/>
          <p:nvPr/>
        </p:nvSpPr>
        <p:spPr>
          <a:xfrm rot="3987574">
            <a:off x="5536889" y="1734048"/>
            <a:ext cx="908599" cy="3136160"/>
          </a:xfrm>
          <a:custGeom>
            <a:avLst/>
            <a:gdLst>
              <a:gd name="connsiteX0" fmla="*/ 539941 w 2171826"/>
              <a:gd name="connsiteY0" fmla="*/ 3083363 h 3492547"/>
              <a:gd name="connsiteX1" fmla="*/ 2157726 w 2171826"/>
              <a:gd name="connsiteY1" fmla="*/ 2619129 h 3492547"/>
              <a:gd name="connsiteX2" fmla="*/ 990107 w 2171826"/>
              <a:gd name="connsiteY2" fmla="*/ 1817271 h 3492547"/>
              <a:gd name="connsiteX3" fmla="*/ 568076 w 2171826"/>
              <a:gd name="connsiteY3" fmla="*/ 2492520 h 3492547"/>
              <a:gd name="connsiteX4" fmla="*/ 1904507 w 2171826"/>
              <a:gd name="connsiteY4" fmla="*/ 2281504 h 3492547"/>
              <a:gd name="connsiteX5" fmla="*/ 2059252 w 2171826"/>
              <a:gd name="connsiteY5" fmla="*/ 790329 h 3492547"/>
              <a:gd name="connsiteX6" fmla="*/ 596212 w 2171826"/>
              <a:gd name="connsiteY6" fmla="*/ 832532 h 3492547"/>
              <a:gd name="connsiteX7" fmla="*/ 750956 w 2171826"/>
              <a:gd name="connsiteY7" fmla="*/ 2538 h 3492547"/>
              <a:gd name="connsiteX8" fmla="*/ 835363 w 2171826"/>
              <a:gd name="connsiteY8" fmla="*/ 1142021 h 3492547"/>
              <a:gd name="connsiteX9" fmla="*/ 961972 w 2171826"/>
              <a:gd name="connsiteY9" fmla="*/ 2450317 h 3492547"/>
              <a:gd name="connsiteX10" fmla="*/ 1609086 w 2171826"/>
              <a:gd name="connsiteY10" fmla="*/ 2590994 h 3492547"/>
              <a:gd name="connsiteX11" fmla="*/ 1637221 w 2171826"/>
              <a:gd name="connsiteY11" fmla="*/ 1564052 h 3492547"/>
              <a:gd name="connsiteX12" fmla="*/ 314858 w 2171826"/>
              <a:gd name="connsiteY12" fmla="*/ 1465578 h 3492547"/>
              <a:gd name="connsiteX13" fmla="*/ 469603 w 2171826"/>
              <a:gd name="connsiteY13" fmla="*/ 3125566 h 3492547"/>
              <a:gd name="connsiteX14" fmla="*/ 258587 w 2171826"/>
              <a:gd name="connsiteY14" fmla="*/ 3491326 h 3492547"/>
              <a:gd name="connsiteX15" fmla="*/ 5369 w 2171826"/>
              <a:gd name="connsiteY15" fmla="*/ 3069295 h 3492547"/>
              <a:gd name="connsiteX16" fmla="*/ 539941 w 2171826"/>
              <a:gd name="connsiteY16" fmla="*/ 3083363 h 3492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171826" h="3492547">
                <a:moveTo>
                  <a:pt x="539941" y="3083363"/>
                </a:moveTo>
                <a:cubicBezTo>
                  <a:pt x="898667" y="3008335"/>
                  <a:pt x="2082698" y="2830144"/>
                  <a:pt x="2157726" y="2619129"/>
                </a:cubicBezTo>
                <a:cubicBezTo>
                  <a:pt x="2232754" y="2408114"/>
                  <a:pt x="1255049" y="1838372"/>
                  <a:pt x="990107" y="1817271"/>
                </a:cubicBezTo>
                <a:cubicBezTo>
                  <a:pt x="725165" y="1796169"/>
                  <a:pt x="415676" y="2415148"/>
                  <a:pt x="568076" y="2492520"/>
                </a:cubicBezTo>
                <a:cubicBezTo>
                  <a:pt x="720476" y="2569892"/>
                  <a:pt x="1655978" y="2565202"/>
                  <a:pt x="1904507" y="2281504"/>
                </a:cubicBezTo>
                <a:cubicBezTo>
                  <a:pt x="2153036" y="1997805"/>
                  <a:pt x="2277301" y="1031824"/>
                  <a:pt x="2059252" y="790329"/>
                </a:cubicBezTo>
                <a:cubicBezTo>
                  <a:pt x="1841203" y="548834"/>
                  <a:pt x="814261" y="963831"/>
                  <a:pt x="596212" y="832532"/>
                </a:cubicBezTo>
                <a:cubicBezTo>
                  <a:pt x="378163" y="701233"/>
                  <a:pt x="711098" y="-49044"/>
                  <a:pt x="750956" y="2538"/>
                </a:cubicBezTo>
                <a:cubicBezTo>
                  <a:pt x="790815" y="54119"/>
                  <a:pt x="800194" y="734058"/>
                  <a:pt x="835363" y="1142021"/>
                </a:cubicBezTo>
                <a:cubicBezTo>
                  <a:pt x="870532" y="1549984"/>
                  <a:pt x="833018" y="2208821"/>
                  <a:pt x="961972" y="2450317"/>
                </a:cubicBezTo>
                <a:cubicBezTo>
                  <a:pt x="1090926" y="2691813"/>
                  <a:pt x="1496545" y="2738705"/>
                  <a:pt x="1609086" y="2590994"/>
                </a:cubicBezTo>
                <a:cubicBezTo>
                  <a:pt x="1721627" y="2443283"/>
                  <a:pt x="1852926" y="1751621"/>
                  <a:pt x="1637221" y="1564052"/>
                </a:cubicBezTo>
                <a:cubicBezTo>
                  <a:pt x="1421516" y="1376483"/>
                  <a:pt x="509461" y="1205326"/>
                  <a:pt x="314858" y="1465578"/>
                </a:cubicBezTo>
                <a:cubicBezTo>
                  <a:pt x="120255" y="1725830"/>
                  <a:pt x="478981" y="2787941"/>
                  <a:pt x="469603" y="3125566"/>
                </a:cubicBezTo>
                <a:cubicBezTo>
                  <a:pt x="460225" y="3463191"/>
                  <a:pt x="335959" y="3500704"/>
                  <a:pt x="258587" y="3491326"/>
                </a:cubicBezTo>
                <a:cubicBezTo>
                  <a:pt x="181215" y="3481948"/>
                  <a:pt x="-36834" y="3137289"/>
                  <a:pt x="5369" y="3069295"/>
                </a:cubicBezTo>
                <a:cubicBezTo>
                  <a:pt x="47572" y="3001301"/>
                  <a:pt x="181215" y="3158391"/>
                  <a:pt x="539941" y="3083363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7" name="直線矢印コネクタ 36"/>
          <p:cNvCxnSpPr/>
          <p:nvPr/>
        </p:nvCxnSpPr>
        <p:spPr>
          <a:xfrm>
            <a:off x="4308614" y="3657598"/>
            <a:ext cx="296214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円/楕円 38"/>
          <p:cNvSpPr/>
          <p:nvPr/>
        </p:nvSpPr>
        <p:spPr>
          <a:xfrm>
            <a:off x="6706306" y="3239084"/>
            <a:ext cx="323556" cy="323557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円/楕円 44"/>
          <p:cNvSpPr/>
          <p:nvPr/>
        </p:nvSpPr>
        <p:spPr>
          <a:xfrm>
            <a:off x="5973137" y="2700872"/>
            <a:ext cx="323556" cy="323557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円/楕円 46"/>
          <p:cNvSpPr/>
          <p:nvPr/>
        </p:nvSpPr>
        <p:spPr>
          <a:xfrm>
            <a:off x="5942997" y="2713284"/>
            <a:ext cx="323556" cy="323557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0910173" y="326141"/>
            <a:ext cx="1015663" cy="236378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この閉曲線の回転数は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いくつでしょうか？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の答えですが</a:t>
            </a:r>
            <a:r>
              <a:rPr lang="en-US" altLang="ja-JP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755817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直線矢印コネクタ 26"/>
          <p:cNvCxnSpPr/>
          <p:nvPr/>
        </p:nvCxnSpPr>
        <p:spPr>
          <a:xfrm flipV="1">
            <a:off x="5766264" y="2299175"/>
            <a:ext cx="0" cy="27168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4847261" y="5642118"/>
                <a:ext cx="1901269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ja-JP" altLang="en-US" sz="240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回転</m:t>
                    </m:r>
                  </m:oMath>
                </a14:m>
                <a:r>
                  <a:rPr lang="ja-JP" altLang="en-US" sz="2400" dirty="0">
                    <a:solidFill>
                      <a:srgbClr val="0070C0"/>
                    </a:solidFill>
                  </a:rPr>
                  <a:t>数　１？</a:t>
                </a:r>
                <a:endParaRPr lang="en-US" altLang="ja-JP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47261" y="5642118"/>
                <a:ext cx="1901269" cy="461665"/>
              </a:xfrm>
              <a:prstGeom prst="rect">
                <a:avLst/>
              </a:prstGeom>
              <a:blipFill rotWithShape="0">
                <a:blip r:embed="rId2"/>
                <a:stretch>
                  <a:fillRect l="-2564" t="-16000" r="-321" b="-253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テキスト ボックス 6"/>
          <p:cNvSpPr txBox="1"/>
          <p:nvPr/>
        </p:nvSpPr>
        <p:spPr>
          <a:xfrm>
            <a:off x="3769812" y="467667"/>
            <a:ext cx="39167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</a:rPr>
              <a:t>地道に確認すると</a:t>
            </a:r>
            <a:endParaRPr kumimoji="1" lang="en-US" altLang="ja-JP" sz="2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5397031" y="2207640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7031" y="2207640"/>
                <a:ext cx="371384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7001935" y="3651525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1935" y="3651525"/>
                <a:ext cx="377744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直線矢印コネクタ 13"/>
          <p:cNvCxnSpPr/>
          <p:nvPr/>
        </p:nvCxnSpPr>
        <p:spPr>
          <a:xfrm>
            <a:off x="5423878" y="4020857"/>
            <a:ext cx="1859605" cy="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>
            <a:off x="7379679" y="2566748"/>
            <a:ext cx="1859605" cy="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>
            <a:off x="5316368" y="3781572"/>
            <a:ext cx="1859605" cy="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4560003" y="3234434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160182" y="2452239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295465" y="3904613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cxnSp>
        <p:nvCxnSpPr>
          <p:cNvPr id="21" name="直線矢印コネクタ 20"/>
          <p:cNvCxnSpPr/>
          <p:nvPr/>
        </p:nvCxnSpPr>
        <p:spPr>
          <a:xfrm flipV="1">
            <a:off x="5454071" y="4000567"/>
            <a:ext cx="814562" cy="11768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/>
              <p:cNvSpPr txBox="1"/>
              <p:nvPr/>
            </p:nvSpPr>
            <p:spPr>
              <a:xfrm>
                <a:off x="6314592" y="3791481"/>
                <a:ext cx="132405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>
                    <a:solidFill>
                      <a:srgbClr val="00B05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θ</a:t>
                </a:r>
                <a:r>
                  <a:rPr kumimoji="1" lang="en-US" altLang="ja-JP" dirty="0">
                    <a:solidFill>
                      <a:srgbClr val="00B05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ja-JP" dirty="0">
                    <a:solidFill>
                      <a:srgbClr val="00B050"/>
                    </a:solidFill>
                  </a:rPr>
                  <a:t>)=2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ja-JP" i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endParaRPr kumimoji="1" lang="ja-JP" altLang="en-US" dirty="0">
                  <a:solidFill>
                    <a:srgbClr val="00B05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4" name="テキスト ボックス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4592" y="3791481"/>
                <a:ext cx="1324053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4147" t="-13115" b="-2459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/>
              <p:cNvSpPr txBox="1"/>
              <p:nvPr/>
            </p:nvSpPr>
            <p:spPr>
              <a:xfrm>
                <a:off x="4703632" y="4073040"/>
                <a:ext cx="107684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>
                    <a:solidFill>
                      <a:srgbClr val="00B050"/>
                    </a:solidFill>
                  </a:rPr>
                  <a:t>θ(</a:t>
                </a:r>
                <a:r>
                  <a:rPr kumimoji="1" lang="en-US" altLang="ja-JP" i="1" dirty="0">
                    <a:solidFill>
                      <a:srgbClr val="00B050"/>
                    </a:solidFill>
                  </a:rPr>
                  <a:t>L</a:t>
                </a:r>
                <a:r>
                  <a:rPr kumimoji="1" lang="en-US" altLang="ja-JP" dirty="0">
                    <a:solidFill>
                      <a:srgbClr val="00B050"/>
                    </a:solidFill>
                  </a:rPr>
                  <a:t>)=2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ja-JP" i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r>
                  <a:rPr kumimoji="1" lang="ja-JP" altLang="en-US" dirty="0">
                    <a:solidFill>
                      <a:srgbClr val="00B050"/>
                    </a:solidFill>
                  </a:rPr>
                  <a:t>　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35" name="テキスト ボックス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3632" y="4073040"/>
                <a:ext cx="1076848" cy="369332"/>
              </a:xfrm>
              <a:prstGeom prst="rect">
                <a:avLst/>
              </a:prstGeom>
              <a:blipFill rotWithShape="0">
                <a:blip r:embed="rId8"/>
                <a:stretch>
                  <a:fillRect l="-5114" t="-6557" b="-2623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/>
              <p:cNvSpPr txBox="1"/>
              <p:nvPr/>
            </p:nvSpPr>
            <p:spPr>
              <a:xfrm>
                <a:off x="7689400" y="2079340"/>
                <a:ext cx="13004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>
                    <a:solidFill>
                      <a:srgbClr val="00B050"/>
                    </a:solidFill>
                  </a:rPr>
                  <a:t>θ(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ja-JP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altLang="ja-JP" dirty="0">
                    <a:solidFill>
                      <a:srgbClr val="00B050"/>
                    </a:solidFill>
                  </a:rPr>
                  <a:t>)</a:t>
                </a:r>
                <a:r>
                  <a:rPr lang="en-US" altLang="ja-JP" dirty="0">
                    <a:solidFill>
                      <a:srgbClr val="00B05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altLang="ja-JP" dirty="0">
                    <a:solidFill>
                      <a:srgbClr val="00B050"/>
                    </a:solidFill>
                  </a:rPr>
                  <a:t>=2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ja-JP" i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endParaRPr lang="ja-JP" alt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6" name="テキスト ボックス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9400" y="2079340"/>
                <a:ext cx="1300430" cy="369332"/>
              </a:xfrm>
              <a:prstGeom prst="rect">
                <a:avLst/>
              </a:prstGeom>
              <a:blipFill rotWithShape="0">
                <a:blip r:embed="rId9"/>
                <a:stretch>
                  <a:fillRect l="-3738" t="-8197" b="-2459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/>
              <p:cNvSpPr txBox="1"/>
              <p:nvPr/>
            </p:nvSpPr>
            <p:spPr>
              <a:xfrm>
                <a:off x="5449863" y="3641360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0" name="テキスト ボックス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9863" y="3641360"/>
                <a:ext cx="365806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正方形/長方形 43"/>
              <p:cNvSpPr/>
              <p:nvPr/>
            </p:nvSpPr>
            <p:spPr>
              <a:xfrm>
                <a:off x="5794695" y="4102952"/>
                <a:ext cx="80182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ja-JP" i="1" dirty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θ</m:t>
                    </m:r>
                  </m:oMath>
                </a14:m>
                <a:r>
                  <a:rPr lang="en-US" altLang="ja-JP" dirty="0">
                    <a:solidFill>
                      <a:srgbClr val="00B050"/>
                    </a:solidFill>
                  </a:rPr>
                  <a:t>(0)=0</a:t>
                </a:r>
                <a:endParaRPr lang="ja-JP" altLang="en-US" dirty="0"/>
              </a:p>
            </p:txBody>
          </p:sp>
        </mc:Choice>
        <mc:Fallback xmlns="">
          <p:sp>
            <p:nvSpPr>
              <p:cNvPr id="44" name="正方形/長方形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4695" y="4102952"/>
                <a:ext cx="801823" cy="369332"/>
              </a:xfrm>
              <a:prstGeom prst="rect">
                <a:avLst/>
              </a:prstGeom>
              <a:blipFill rotWithShape="0">
                <a:blip r:embed="rId11"/>
                <a:stretch>
                  <a:fillRect t="-8197" r="-6870" b="-2459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円/楕円 45"/>
          <p:cNvSpPr/>
          <p:nvPr/>
        </p:nvSpPr>
        <p:spPr>
          <a:xfrm>
            <a:off x="5273949" y="3838788"/>
            <a:ext cx="323556" cy="323557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フリーフォーム 1"/>
          <p:cNvSpPr/>
          <p:nvPr/>
        </p:nvSpPr>
        <p:spPr>
          <a:xfrm rot="3987574">
            <a:off x="5536889" y="1734048"/>
            <a:ext cx="908599" cy="3136160"/>
          </a:xfrm>
          <a:custGeom>
            <a:avLst/>
            <a:gdLst>
              <a:gd name="connsiteX0" fmla="*/ 539941 w 2171826"/>
              <a:gd name="connsiteY0" fmla="*/ 3083363 h 3492547"/>
              <a:gd name="connsiteX1" fmla="*/ 2157726 w 2171826"/>
              <a:gd name="connsiteY1" fmla="*/ 2619129 h 3492547"/>
              <a:gd name="connsiteX2" fmla="*/ 990107 w 2171826"/>
              <a:gd name="connsiteY2" fmla="*/ 1817271 h 3492547"/>
              <a:gd name="connsiteX3" fmla="*/ 568076 w 2171826"/>
              <a:gd name="connsiteY3" fmla="*/ 2492520 h 3492547"/>
              <a:gd name="connsiteX4" fmla="*/ 1904507 w 2171826"/>
              <a:gd name="connsiteY4" fmla="*/ 2281504 h 3492547"/>
              <a:gd name="connsiteX5" fmla="*/ 2059252 w 2171826"/>
              <a:gd name="connsiteY5" fmla="*/ 790329 h 3492547"/>
              <a:gd name="connsiteX6" fmla="*/ 596212 w 2171826"/>
              <a:gd name="connsiteY6" fmla="*/ 832532 h 3492547"/>
              <a:gd name="connsiteX7" fmla="*/ 750956 w 2171826"/>
              <a:gd name="connsiteY7" fmla="*/ 2538 h 3492547"/>
              <a:gd name="connsiteX8" fmla="*/ 835363 w 2171826"/>
              <a:gd name="connsiteY8" fmla="*/ 1142021 h 3492547"/>
              <a:gd name="connsiteX9" fmla="*/ 961972 w 2171826"/>
              <a:gd name="connsiteY9" fmla="*/ 2450317 h 3492547"/>
              <a:gd name="connsiteX10" fmla="*/ 1609086 w 2171826"/>
              <a:gd name="connsiteY10" fmla="*/ 2590994 h 3492547"/>
              <a:gd name="connsiteX11" fmla="*/ 1637221 w 2171826"/>
              <a:gd name="connsiteY11" fmla="*/ 1564052 h 3492547"/>
              <a:gd name="connsiteX12" fmla="*/ 314858 w 2171826"/>
              <a:gd name="connsiteY12" fmla="*/ 1465578 h 3492547"/>
              <a:gd name="connsiteX13" fmla="*/ 469603 w 2171826"/>
              <a:gd name="connsiteY13" fmla="*/ 3125566 h 3492547"/>
              <a:gd name="connsiteX14" fmla="*/ 258587 w 2171826"/>
              <a:gd name="connsiteY14" fmla="*/ 3491326 h 3492547"/>
              <a:gd name="connsiteX15" fmla="*/ 5369 w 2171826"/>
              <a:gd name="connsiteY15" fmla="*/ 3069295 h 3492547"/>
              <a:gd name="connsiteX16" fmla="*/ 539941 w 2171826"/>
              <a:gd name="connsiteY16" fmla="*/ 3083363 h 3492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171826" h="3492547">
                <a:moveTo>
                  <a:pt x="539941" y="3083363"/>
                </a:moveTo>
                <a:cubicBezTo>
                  <a:pt x="898667" y="3008335"/>
                  <a:pt x="2082698" y="2830144"/>
                  <a:pt x="2157726" y="2619129"/>
                </a:cubicBezTo>
                <a:cubicBezTo>
                  <a:pt x="2232754" y="2408114"/>
                  <a:pt x="1255049" y="1838372"/>
                  <a:pt x="990107" y="1817271"/>
                </a:cubicBezTo>
                <a:cubicBezTo>
                  <a:pt x="725165" y="1796169"/>
                  <a:pt x="415676" y="2415148"/>
                  <a:pt x="568076" y="2492520"/>
                </a:cubicBezTo>
                <a:cubicBezTo>
                  <a:pt x="720476" y="2569892"/>
                  <a:pt x="1655978" y="2565202"/>
                  <a:pt x="1904507" y="2281504"/>
                </a:cubicBezTo>
                <a:cubicBezTo>
                  <a:pt x="2153036" y="1997805"/>
                  <a:pt x="2277301" y="1031824"/>
                  <a:pt x="2059252" y="790329"/>
                </a:cubicBezTo>
                <a:cubicBezTo>
                  <a:pt x="1841203" y="548834"/>
                  <a:pt x="814261" y="963831"/>
                  <a:pt x="596212" y="832532"/>
                </a:cubicBezTo>
                <a:cubicBezTo>
                  <a:pt x="378163" y="701233"/>
                  <a:pt x="711098" y="-49044"/>
                  <a:pt x="750956" y="2538"/>
                </a:cubicBezTo>
                <a:cubicBezTo>
                  <a:pt x="790815" y="54119"/>
                  <a:pt x="800194" y="734058"/>
                  <a:pt x="835363" y="1142021"/>
                </a:cubicBezTo>
                <a:cubicBezTo>
                  <a:pt x="870532" y="1549984"/>
                  <a:pt x="833018" y="2208821"/>
                  <a:pt x="961972" y="2450317"/>
                </a:cubicBezTo>
                <a:cubicBezTo>
                  <a:pt x="1090926" y="2691813"/>
                  <a:pt x="1496545" y="2738705"/>
                  <a:pt x="1609086" y="2590994"/>
                </a:cubicBezTo>
                <a:cubicBezTo>
                  <a:pt x="1721627" y="2443283"/>
                  <a:pt x="1852926" y="1751621"/>
                  <a:pt x="1637221" y="1564052"/>
                </a:cubicBezTo>
                <a:cubicBezTo>
                  <a:pt x="1421516" y="1376483"/>
                  <a:pt x="509461" y="1205326"/>
                  <a:pt x="314858" y="1465578"/>
                </a:cubicBezTo>
                <a:cubicBezTo>
                  <a:pt x="120255" y="1725830"/>
                  <a:pt x="478981" y="2787941"/>
                  <a:pt x="469603" y="3125566"/>
                </a:cubicBezTo>
                <a:cubicBezTo>
                  <a:pt x="460225" y="3463191"/>
                  <a:pt x="335959" y="3500704"/>
                  <a:pt x="258587" y="3491326"/>
                </a:cubicBezTo>
                <a:cubicBezTo>
                  <a:pt x="181215" y="3481948"/>
                  <a:pt x="-36834" y="3137289"/>
                  <a:pt x="5369" y="3069295"/>
                </a:cubicBezTo>
                <a:cubicBezTo>
                  <a:pt x="47572" y="3001301"/>
                  <a:pt x="181215" y="3158391"/>
                  <a:pt x="539941" y="3083363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円/楕円 38"/>
          <p:cNvSpPr/>
          <p:nvPr/>
        </p:nvSpPr>
        <p:spPr>
          <a:xfrm>
            <a:off x="5573743" y="3626310"/>
            <a:ext cx="323556" cy="323557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0633174" y="326141"/>
            <a:ext cx="1292662" cy="368306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 err="1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ｘ</a:t>
            </a:r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軸正方向を向くたびに確認すると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意外と回っていないような感じです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８の字っぽいところが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多いからかも知れませんが</a:t>
            </a:r>
            <a:r>
              <a:rPr lang="en-US" altLang="ja-JP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…</a:t>
            </a:r>
            <a:endParaRPr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593110" y="3696809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cxnSp>
        <p:nvCxnSpPr>
          <p:cNvPr id="33" name="直線矢印コネクタ 32"/>
          <p:cNvCxnSpPr/>
          <p:nvPr/>
        </p:nvCxnSpPr>
        <p:spPr>
          <a:xfrm flipV="1">
            <a:off x="5774596" y="3817532"/>
            <a:ext cx="814562" cy="11768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/>
          <p:nvPr/>
        </p:nvCxnSpPr>
        <p:spPr>
          <a:xfrm flipV="1">
            <a:off x="7322848" y="2543378"/>
            <a:ext cx="814562" cy="11768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/>
          <p:nvPr/>
        </p:nvCxnSpPr>
        <p:spPr>
          <a:xfrm>
            <a:off x="5728210" y="3836191"/>
            <a:ext cx="1859605" cy="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テキスト ボックス 49"/>
          <p:cNvSpPr txBox="1"/>
          <p:nvPr/>
        </p:nvSpPr>
        <p:spPr>
          <a:xfrm>
            <a:off x="5174932" y="3673850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/>
              <a:t>●</a:t>
            </a:r>
          </a:p>
        </p:txBody>
      </p:sp>
      <p:cxnSp>
        <p:nvCxnSpPr>
          <p:cNvPr id="51" name="直線矢印コネクタ 50"/>
          <p:cNvCxnSpPr/>
          <p:nvPr/>
        </p:nvCxnSpPr>
        <p:spPr>
          <a:xfrm flipV="1">
            <a:off x="5357241" y="3779303"/>
            <a:ext cx="814562" cy="11768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矢印コネクタ 51"/>
          <p:cNvCxnSpPr/>
          <p:nvPr/>
        </p:nvCxnSpPr>
        <p:spPr>
          <a:xfrm flipV="1">
            <a:off x="4706848" y="3327242"/>
            <a:ext cx="814562" cy="11768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/>
          <p:nvPr/>
        </p:nvCxnSpPr>
        <p:spPr>
          <a:xfrm>
            <a:off x="4743853" y="3353595"/>
            <a:ext cx="1859605" cy="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/>
              <p:cNvSpPr txBox="1"/>
              <p:nvPr/>
            </p:nvSpPr>
            <p:spPr>
              <a:xfrm>
                <a:off x="5968090" y="3388447"/>
                <a:ext cx="13004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>
                    <a:solidFill>
                      <a:srgbClr val="00B050"/>
                    </a:solidFill>
                  </a:rPr>
                  <a:t>θ(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ja-JP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altLang="ja-JP" dirty="0">
                    <a:solidFill>
                      <a:srgbClr val="00B050"/>
                    </a:solidFill>
                  </a:rPr>
                  <a:t>)=2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ja-JP" i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endParaRPr lang="ja-JP" alt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55" name="テキスト ボックス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8090" y="3388447"/>
                <a:ext cx="1300430" cy="369332"/>
              </a:xfrm>
              <a:prstGeom prst="rect">
                <a:avLst/>
              </a:prstGeom>
              <a:blipFill rotWithShape="0">
                <a:blip r:embed="rId12"/>
                <a:stretch>
                  <a:fillRect l="-3756" t="-10000" b="-26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テキスト ボックス 55"/>
              <p:cNvSpPr txBox="1"/>
              <p:nvPr/>
            </p:nvSpPr>
            <p:spPr>
              <a:xfrm>
                <a:off x="4022830" y="2917024"/>
                <a:ext cx="130043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ja-JP" dirty="0">
                    <a:solidFill>
                      <a:srgbClr val="00B050"/>
                    </a:solidFill>
                  </a:rPr>
                  <a:t>θ(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i="1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r>
                          <a:rPr lang="en-US" altLang="ja-JP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altLang="ja-JP" dirty="0">
                    <a:solidFill>
                      <a:srgbClr val="00B050"/>
                    </a:solidFill>
                  </a:rPr>
                  <a:t>)</a:t>
                </a:r>
                <a:r>
                  <a:rPr lang="en-US" altLang="ja-JP" dirty="0">
                    <a:solidFill>
                      <a:srgbClr val="00B050"/>
                    </a:solidFill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:r>
                  <a:rPr lang="en-US" altLang="ja-JP" dirty="0">
                    <a:solidFill>
                      <a:srgbClr val="00B050"/>
                    </a:solidFill>
                  </a:rPr>
                  <a:t>=2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ja-JP" i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π</m:t>
                    </m:r>
                  </m:oMath>
                </a14:m>
                <a:endParaRPr lang="ja-JP" alt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56" name="テキスト ボックス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2830" y="2917024"/>
                <a:ext cx="1300430" cy="369332"/>
              </a:xfrm>
              <a:prstGeom prst="rect">
                <a:avLst/>
              </a:prstGeom>
              <a:blipFill rotWithShape="0">
                <a:blip r:embed="rId13"/>
                <a:stretch>
                  <a:fillRect l="-4225" t="-10000" b="-26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直線矢印コネクタ 56"/>
          <p:cNvCxnSpPr/>
          <p:nvPr/>
        </p:nvCxnSpPr>
        <p:spPr>
          <a:xfrm>
            <a:off x="4308614" y="3657598"/>
            <a:ext cx="296214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3502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リーフォーム 1"/>
          <p:cNvSpPr/>
          <p:nvPr/>
        </p:nvSpPr>
        <p:spPr>
          <a:xfrm rot="3987574">
            <a:off x="5536889" y="1734048"/>
            <a:ext cx="908599" cy="3136160"/>
          </a:xfrm>
          <a:custGeom>
            <a:avLst/>
            <a:gdLst>
              <a:gd name="connsiteX0" fmla="*/ 539941 w 2171826"/>
              <a:gd name="connsiteY0" fmla="*/ 3083363 h 3492547"/>
              <a:gd name="connsiteX1" fmla="*/ 2157726 w 2171826"/>
              <a:gd name="connsiteY1" fmla="*/ 2619129 h 3492547"/>
              <a:gd name="connsiteX2" fmla="*/ 990107 w 2171826"/>
              <a:gd name="connsiteY2" fmla="*/ 1817271 h 3492547"/>
              <a:gd name="connsiteX3" fmla="*/ 568076 w 2171826"/>
              <a:gd name="connsiteY3" fmla="*/ 2492520 h 3492547"/>
              <a:gd name="connsiteX4" fmla="*/ 1904507 w 2171826"/>
              <a:gd name="connsiteY4" fmla="*/ 2281504 h 3492547"/>
              <a:gd name="connsiteX5" fmla="*/ 2059252 w 2171826"/>
              <a:gd name="connsiteY5" fmla="*/ 790329 h 3492547"/>
              <a:gd name="connsiteX6" fmla="*/ 596212 w 2171826"/>
              <a:gd name="connsiteY6" fmla="*/ 832532 h 3492547"/>
              <a:gd name="connsiteX7" fmla="*/ 750956 w 2171826"/>
              <a:gd name="connsiteY7" fmla="*/ 2538 h 3492547"/>
              <a:gd name="connsiteX8" fmla="*/ 835363 w 2171826"/>
              <a:gd name="connsiteY8" fmla="*/ 1142021 h 3492547"/>
              <a:gd name="connsiteX9" fmla="*/ 961972 w 2171826"/>
              <a:gd name="connsiteY9" fmla="*/ 2450317 h 3492547"/>
              <a:gd name="connsiteX10" fmla="*/ 1609086 w 2171826"/>
              <a:gd name="connsiteY10" fmla="*/ 2590994 h 3492547"/>
              <a:gd name="connsiteX11" fmla="*/ 1637221 w 2171826"/>
              <a:gd name="connsiteY11" fmla="*/ 1564052 h 3492547"/>
              <a:gd name="connsiteX12" fmla="*/ 314858 w 2171826"/>
              <a:gd name="connsiteY12" fmla="*/ 1465578 h 3492547"/>
              <a:gd name="connsiteX13" fmla="*/ 469603 w 2171826"/>
              <a:gd name="connsiteY13" fmla="*/ 3125566 h 3492547"/>
              <a:gd name="connsiteX14" fmla="*/ 258587 w 2171826"/>
              <a:gd name="connsiteY14" fmla="*/ 3491326 h 3492547"/>
              <a:gd name="connsiteX15" fmla="*/ 5369 w 2171826"/>
              <a:gd name="connsiteY15" fmla="*/ 3069295 h 3492547"/>
              <a:gd name="connsiteX16" fmla="*/ 539941 w 2171826"/>
              <a:gd name="connsiteY16" fmla="*/ 3083363 h 3492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171826" h="3492547">
                <a:moveTo>
                  <a:pt x="539941" y="3083363"/>
                </a:moveTo>
                <a:cubicBezTo>
                  <a:pt x="898667" y="3008335"/>
                  <a:pt x="2082698" y="2830144"/>
                  <a:pt x="2157726" y="2619129"/>
                </a:cubicBezTo>
                <a:cubicBezTo>
                  <a:pt x="2232754" y="2408114"/>
                  <a:pt x="1255049" y="1838372"/>
                  <a:pt x="990107" y="1817271"/>
                </a:cubicBezTo>
                <a:cubicBezTo>
                  <a:pt x="725165" y="1796169"/>
                  <a:pt x="415676" y="2415148"/>
                  <a:pt x="568076" y="2492520"/>
                </a:cubicBezTo>
                <a:cubicBezTo>
                  <a:pt x="720476" y="2569892"/>
                  <a:pt x="1655978" y="2565202"/>
                  <a:pt x="1904507" y="2281504"/>
                </a:cubicBezTo>
                <a:cubicBezTo>
                  <a:pt x="2153036" y="1997805"/>
                  <a:pt x="2277301" y="1031824"/>
                  <a:pt x="2059252" y="790329"/>
                </a:cubicBezTo>
                <a:cubicBezTo>
                  <a:pt x="1841203" y="548834"/>
                  <a:pt x="814261" y="963831"/>
                  <a:pt x="596212" y="832532"/>
                </a:cubicBezTo>
                <a:cubicBezTo>
                  <a:pt x="378163" y="701233"/>
                  <a:pt x="711098" y="-49044"/>
                  <a:pt x="750956" y="2538"/>
                </a:cubicBezTo>
                <a:cubicBezTo>
                  <a:pt x="790815" y="54119"/>
                  <a:pt x="800194" y="734058"/>
                  <a:pt x="835363" y="1142021"/>
                </a:cubicBezTo>
                <a:cubicBezTo>
                  <a:pt x="870532" y="1549984"/>
                  <a:pt x="833018" y="2208821"/>
                  <a:pt x="961972" y="2450317"/>
                </a:cubicBezTo>
                <a:cubicBezTo>
                  <a:pt x="1090926" y="2691813"/>
                  <a:pt x="1496545" y="2738705"/>
                  <a:pt x="1609086" y="2590994"/>
                </a:cubicBezTo>
                <a:cubicBezTo>
                  <a:pt x="1721627" y="2443283"/>
                  <a:pt x="1852926" y="1751621"/>
                  <a:pt x="1637221" y="1564052"/>
                </a:cubicBezTo>
                <a:cubicBezTo>
                  <a:pt x="1421516" y="1376483"/>
                  <a:pt x="509461" y="1205326"/>
                  <a:pt x="314858" y="1465578"/>
                </a:cubicBezTo>
                <a:cubicBezTo>
                  <a:pt x="120255" y="1725830"/>
                  <a:pt x="478981" y="2787941"/>
                  <a:pt x="469603" y="3125566"/>
                </a:cubicBezTo>
                <a:cubicBezTo>
                  <a:pt x="460225" y="3463191"/>
                  <a:pt x="335959" y="3500704"/>
                  <a:pt x="258587" y="3491326"/>
                </a:cubicBezTo>
                <a:cubicBezTo>
                  <a:pt x="181215" y="3481948"/>
                  <a:pt x="-36834" y="3137289"/>
                  <a:pt x="5369" y="3069295"/>
                </a:cubicBezTo>
                <a:cubicBezTo>
                  <a:pt x="47572" y="3001301"/>
                  <a:pt x="181215" y="3158391"/>
                  <a:pt x="539941" y="3083363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910173" y="326141"/>
            <a:ext cx="1015663" cy="367825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でも今イチ信じられない感じなので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閉曲線を座標軸から取り出して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滑らかに変形してみましょう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769812" y="467667"/>
            <a:ext cx="39167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</a:rPr>
              <a:t>閉曲線を取り出し</a:t>
            </a:r>
            <a:endParaRPr kumimoji="1" lang="en-US" altLang="ja-JP" sz="2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4975778" y="5635866"/>
                <a:ext cx="158097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ja-JP" altLang="en-US" sz="240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回転数</m:t>
                    </m:r>
                  </m:oMath>
                </a14:m>
                <a:r>
                  <a:rPr lang="ja-JP" altLang="en-US" sz="2400" dirty="0">
                    <a:solidFill>
                      <a:srgbClr val="0070C0"/>
                    </a:solidFill>
                  </a:rPr>
                  <a:t> ？</a:t>
                </a:r>
                <a:endParaRPr lang="en-US" altLang="ja-JP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5778" y="5635866"/>
                <a:ext cx="1580972" cy="461665"/>
              </a:xfrm>
              <a:prstGeom prst="rect">
                <a:avLst/>
              </a:prstGeom>
              <a:blipFill rotWithShape="0">
                <a:blip r:embed="rId2"/>
                <a:stretch>
                  <a:fillRect l="-3077" t="-16000" b="-253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709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フリーフォーム 1"/>
          <p:cNvSpPr/>
          <p:nvPr/>
        </p:nvSpPr>
        <p:spPr>
          <a:xfrm rot="3987574">
            <a:off x="4391625" y="628148"/>
            <a:ext cx="3605047" cy="5314241"/>
          </a:xfrm>
          <a:custGeom>
            <a:avLst/>
            <a:gdLst>
              <a:gd name="connsiteX0" fmla="*/ 539941 w 2171826"/>
              <a:gd name="connsiteY0" fmla="*/ 3083363 h 3492547"/>
              <a:gd name="connsiteX1" fmla="*/ 2157726 w 2171826"/>
              <a:gd name="connsiteY1" fmla="*/ 2619129 h 3492547"/>
              <a:gd name="connsiteX2" fmla="*/ 990107 w 2171826"/>
              <a:gd name="connsiteY2" fmla="*/ 1817271 h 3492547"/>
              <a:gd name="connsiteX3" fmla="*/ 568076 w 2171826"/>
              <a:gd name="connsiteY3" fmla="*/ 2492520 h 3492547"/>
              <a:gd name="connsiteX4" fmla="*/ 1904507 w 2171826"/>
              <a:gd name="connsiteY4" fmla="*/ 2281504 h 3492547"/>
              <a:gd name="connsiteX5" fmla="*/ 2059252 w 2171826"/>
              <a:gd name="connsiteY5" fmla="*/ 790329 h 3492547"/>
              <a:gd name="connsiteX6" fmla="*/ 596212 w 2171826"/>
              <a:gd name="connsiteY6" fmla="*/ 832532 h 3492547"/>
              <a:gd name="connsiteX7" fmla="*/ 750956 w 2171826"/>
              <a:gd name="connsiteY7" fmla="*/ 2538 h 3492547"/>
              <a:gd name="connsiteX8" fmla="*/ 835363 w 2171826"/>
              <a:gd name="connsiteY8" fmla="*/ 1142021 h 3492547"/>
              <a:gd name="connsiteX9" fmla="*/ 961972 w 2171826"/>
              <a:gd name="connsiteY9" fmla="*/ 2450317 h 3492547"/>
              <a:gd name="connsiteX10" fmla="*/ 1609086 w 2171826"/>
              <a:gd name="connsiteY10" fmla="*/ 2590994 h 3492547"/>
              <a:gd name="connsiteX11" fmla="*/ 1637221 w 2171826"/>
              <a:gd name="connsiteY11" fmla="*/ 1564052 h 3492547"/>
              <a:gd name="connsiteX12" fmla="*/ 314858 w 2171826"/>
              <a:gd name="connsiteY12" fmla="*/ 1465578 h 3492547"/>
              <a:gd name="connsiteX13" fmla="*/ 469603 w 2171826"/>
              <a:gd name="connsiteY13" fmla="*/ 3125566 h 3492547"/>
              <a:gd name="connsiteX14" fmla="*/ 258587 w 2171826"/>
              <a:gd name="connsiteY14" fmla="*/ 3491326 h 3492547"/>
              <a:gd name="connsiteX15" fmla="*/ 5369 w 2171826"/>
              <a:gd name="connsiteY15" fmla="*/ 3069295 h 3492547"/>
              <a:gd name="connsiteX16" fmla="*/ 539941 w 2171826"/>
              <a:gd name="connsiteY16" fmla="*/ 3083363 h 3492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171826" h="3492547">
                <a:moveTo>
                  <a:pt x="539941" y="3083363"/>
                </a:moveTo>
                <a:cubicBezTo>
                  <a:pt x="898667" y="3008335"/>
                  <a:pt x="2082698" y="2830144"/>
                  <a:pt x="2157726" y="2619129"/>
                </a:cubicBezTo>
                <a:cubicBezTo>
                  <a:pt x="2232754" y="2408114"/>
                  <a:pt x="1255049" y="1838372"/>
                  <a:pt x="990107" y="1817271"/>
                </a:cubicBezTo>
                <a:cubicBezTo>
                  <a:pt x="725165" y="1796169"/>
                  <a:pt x="415676" y="2415148"/>
                  <a:pt x="568076" y="2492520"/>
                </a:cubicBezTo>
                <a:cubicBezTo>
                  <a:pt x="720476" y="2569892"/>
                  <a:pt x="1655978" y="2565202"/>
                  <a:pt x="1904507" y="2281504"/>
                </a:cubicBezTo>
                <a:cubicBezTo>
                  <a:pt x="2153036" y="1997805"/>
                  <a:pt x="2277301" y="1031824"/>
                  <a:pt x="2059252" y="790329"/>
                </a:cubicBezTo>
                <a:cubicBezTo>
                  <a:pt x="1841203" y="548834"/>
                  <a:pt x="814261" y="963831"/>
                  <a:pt x="596212" y="832532"/>
                </a:cubicBezTo>
                <a:cubicBezTo>
                  <a:pt x="378163" y="701233"/>
                  <a:pt x="711098" y="-49044"/>
                  <a:pt x="750956" y="2538"/>
                </a:cubicBezTo>
                <a:cubicBezTo>
                  <a:pt x="790815" y="54119"/>
                  <a:pt x="800194" y="734058"/>
                  <a:pt x="835363" y="1142021"/>
                </a:cubicBezTo>
                <a:cubicBezTo>
                  <a:pt x="870532" y="1549984"/>
                  <a:pt x="833018" y="2208821"/>
                  <a:pt x="961972" y="2450317"/>
                </a:cubicBezTo>
                <a:cubicBezTo>
                  <a:pt x="1090926" y="2691813"/>
                  <a:pt x="1496545" y="2738705"/>
                  <a:pt x="1609086" y="2590994"/>
                </a:cubicBezTo>
                <a:cubicBezTo>
                  <a:pt x="1721627" y="2443283"/>
                  <a:pt x="1852926" y="1751621"/>
                  <a:pt x="1637221" y="1564052"/>
                </a:cubicBezTo>
                <a:cubicBezTo>
                  <a:pt x="1421516" y="1376483"/>
                  <a:pt x="509461" y="1205326"/>
                  <a:pt x="314858" y="1465578"/>
                </a:cubicBezTo>
                <a:cubicBezTo>
                  <a:pt x="120255" y="1725830"/>
                  <a:pt x="478981" y="2787941"/>
                  <a:pt x="469603" y="3125566"/>
                </a:cubicBezTo>
                <a:cubicBezTo>
                  <a:pt x="460225" y="3463191"/>
                  <a:pt x="335959" y="3500704"/>
                  <a:pt x="258587" y="3491326"/>
                </a:cubicBezTo>
                <a:cubicBezTo>
                  <a:pt x="181215" y="3481948"/>
                  <a:pt x="-36834" y="3137289"/>
                  <a:pt x="5369" y="3069295"/>
                </a:cubicBezTo>
                <a:cubicBezTo>
                  <a:pt x="47572" y="3001301"/>
                  <a:pt x="181215" y="3158391"/>
                  <a:pt x="539941" y="3083363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910173" y="326141"/>
            <a:ext cx="1015663" cy="418159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滑らかな変形では回転数は変わりません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とりあえず縦に引き伸ばして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見やすくし</a:t>
            </a:r>
            <a:r>
              <a:rPr lang="en-US" altLang="ja-JP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…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769812" y="467667"/>
            <a:ext cx="39167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</a:rPr>
              <a:t>まず上下に伸ばして</a:t>
            </a:r>
            <a:endParaRPr kumimoji="1" lang="en-US" altLang="ja-JP" sz="2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4975778" y="5635866"/>
                <a:ext cx="158097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ja-JP" altLang="en-US" sz="240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回転数</m:t>
                    </m:r>
                  </m:oMath>
                </a14:m>
                <a:r>
                  <a:rPr lang="ja-JP" altLang="en-US" sz="2400" dirty="0">
                    <a:solidFill>
                      <a:srgbClr val="0070C0"/>
                    </a:solidFill>
                  </a:rPr>
                  <a:t> ？</a:t>
                </a:r>
                <a:endParaRPr lang="en-US" altLang="ja-JP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5778" y="5635866"/>
                <a:ext cx="1580972" cy="461665"/>
              </a:xfrm>
              <a:prstGeom prst="rect">
                <a:avLst/>
              </a:prstGeom>
              <a:blipFill rotWithShape="0">
                <a:blip r:embed="rId2"/>
                <a:stretch>
                  <a:fillRect l="-3077" t="-16000" b="-253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7633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円/楕円 1"/>
          <p:cNvSpPr/>
          <p:nvPr/>
        </p:nvSpPr>
        <p:spPr>
          <a:xfrm>
            <a:off x="4937625" y="2781837"/>
            <a:ext cx="1069417" cy="243410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角丸四角形 2"/>
          <p:cNvSpPr/>
          <p:nvPr/>
        </p:nvSpPr>
        <p:spPr>
          <a:xfrm>
            <a:off x="3741313" y="2485619"/>
            <a:ext cx="3902298" cy="273032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円/楕円 3"/>
          <p:cNvSpPr/>
          <p:nvPr/>
        </p:nvSpPr>
        <p:spPr>
          <a:xfrm>
            <a:off x="7338812" y="1931831"/>
            <a:ext cx="800637" cy="74482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 rot="2768651">
            <a:off x="5282943" y="2103229"/>
            <a:ext cx="800637" cy="28663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3245475" y="1931831"/>
            <a:ext cx="800637" cy="74482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1187172" y="326141"/>
            <a:ext cx="738664" cy="321818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ちょっとだけ大胆に変形すると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こんな感じになります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3769812" y="467667"/>
            <a:ext cx="39167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</a:rPr>
              <a:t>さらに大胆に変形すると</a:t>
            </a:r>
            <a:endParaRPr kumimoji="1" lang="en-US" altLang="ja-JP" sz="2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/>
              <p:cNvSpPr txBox="1"/>
              <p:nvPr/>
            </p:nvSpPr>
            <p:spPr>
              <a:xfrm>
                <a:off x="4975778" y="5635866"/>
                <a:ext cx="158097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ja-JP" altLang="en-US" sz="2400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回転数</m:t>
                    </m:r>
                  </m:oMath>
                </a14:m>
                <a:r>
                  <a:rPr lang="ja-JP" altLang="en-US" sz="2400" dirty="0">
                    <a:solidFill>
                      <a:srgbClr val="0070C0"/>
                    </a:solidFill>
                  </a:rPr>
                  <a:t> ？</a:t>
                </a:r>
                <a:endParaRPr lang="en-US" altLang="ja-JP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5" name="テキスト ボックス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5778" y="5635866"/>
                <a:ext cx="1580972" cy="461665"/>
              </a:xfrm>
              <a:prstGeom prst="rect">
                <a:avLst/>
              </a:prstGeom>
              <a:blipFill rotWithShape="0">
                <a:blip r:embed="rId2"/>
                <a:stretch>
                  <a:fillRect l="-3077" t="-16000" b="-253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3383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円/楕円 1"/>
          <p:cNvSpPr/>
          <p:nvPr/>
        </p:nvSpPr>
        <p:spPr>
          <a:xfrm>
            <a:off x="4937625" y="2781837"/>
            <a:ext cx="1069417" cy="243410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角丸四角形 2"/>
          <p:cNvSpPr/>
          <p:nvPr/>
        </p:nvSpPr>
        <p:spPr>
          <a:xfrm>
            <a:off x="3741313" y="2485619"/>
            <a:ext cx="3902298" cy="273032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円/楕円 3"/>
          <p:cNvSpPr/>
          <p:nvPr/>
        </p:nvSpPr>
        <p:spPr>
          <a:xfrm>
            <a:off x="7338812" y="1931831"/>
            <a:ext cx="800637" cy="74482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 rot="2768651">
            <a:off x="5282943" y="2103229"/>
            <a:ext cx="800637" cy="28663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3245475" y="1931831"/>
            <a:ext cx="800637" cy="74482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9" name="直線矢印コネクタ 8"/>
          <p:cNvCxnSpPr/>
          <p:nvPr/>
        </p:nvCxnSpPr>
        <p:spPr>
          <a:xfrm flipH="1" flipV="1">
            <a:off x="7739130" y="3625399"/>
            <a:ext cx="12879" cy="450762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 flipV="1">
            <a:off x="6335731" y="3174637"/>
            <a:ext cx="311889" cy="450762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 flipV="1">
            <a:off x="3065171" y="1745088"/>
            <a:ext cx="360608" cy="496809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>
            <a:off x="7965811" y="1757967"/>
            <a:ext cx="379699" cy="496809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 flipV="1">
            <a:off x="6007042" y="4327295"/>
            <a:ext cx="95104" cy="46433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ボックス 20"/>
          <p:cNvSpPr txBox="1"/>
          <p:nvPr/>
        </p:nvSpPr>
        <p:spPr>
          <a:xfrm>
            <a:off x="10910173" y="326141"/>
            <a:ext cx="1015663" cy="321818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左回りのパーツが３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右回りのパーツが２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 err="1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なので</a:t>
            </a:r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３引く２で確かに１です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/>
              <p:cNvSpPr txBox="1"/>
              <p:nvPr/>
            </p:nvSpPr>
            <p:spPr>
              <a:xfrm>
                <a:off x="4975778" y="5635866"/>
                <a:ext cx="158097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sz="2400" i="1" dirty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３－２＝１</m:t>
                      </m:r>
                    </m:oMath>
                  </m:oMathPara>
                </a14:m>
                <a:endParaRPr lang="en-US" altLang="ja-JP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2" name="テキスト ボックス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5778" y="5635866"/>
                <a:ext cx="1580972" cy="46166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テキスト ボックス 22"/>
          <p:cNvSpPr txBox="1"/>
          <p:nvPr/>
        </p:nvSpPr>
        <p:spPr>
          <a:xfrm>
            <a:off x="3769812" y="467667"/>
            <a:ext cx="39167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</a:rPr>
              <a:t>パーツ毎にカウントすると</a:t>
            </a:r>
            <a:endParaRPr kumimoji="1" lang="en-US" altLang="ja-JP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427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矢印コネクタ 6"/>
          <p:cNvCxnSpPr/>
          <p:nvPr/>
        </p:nvCxnSpPr>
        <p:spPr>
          <a:xfrm flipV="1">
            <a:off x="6529589" y="3709115"/>
            <a:ext cx="991673" cy="8371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6393453" y="4556700"/>
                <a:ext cx="42351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3453" y="4556700"/>
                <a:ext cx="423513" cy="46166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458075" y="3741536"/>
                <a:ext cx="45570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075" y="3741536"/>
                <a:ext cx="455702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4980521" y="4203201"/>
                <a:ext cx="55739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𝑊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0521" y="4203201"/>
                <a:ext cx="557396" cy="4616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テキスト ボックス 19"/>
          <p:cNvSpPr txBox="1"/>
          <p:nvPr/>
        </p:nvSpPr>
        <p:spPr>
          <a:xfrm>
            <a:off x="3769812" y="467667"/>
            <a:ext cx="39167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</a:rPr>
              <a:t>一次独立な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2400" dirty="0">
                <a:solidFill>
                  <a:srgbClr val="FF0000"/>
                </a:solidFill>
              </a:rPr>
              <a:t>３次元ベクトル</a:t>
            </a:r>
            <a:endParaRPr kumimoji="1" lang="en-US" altLang="ja-JP" sz="2400" dirty="0">
              <a:solidFill>
                <a:srgbClr val="FF0000"/>
              </a:solidFill>
            </a:endParaRPr>
          </a:p>
        </p:txBody>
      </p:sp>
      <p:cxnSp>
        <p:nvCxnSpPr>
          <p:cNvPr id="21" name="直線矢印コネクタ 20"/>
          <p:cNvCxnSpPr/>
          <p:nvPr/>
        </p:nvCxnSpPr>
        <p:spPr>
          <a:xfrm flipH="1" flipV="1">
            <a:off x="5228823" y="4144482"/>
            <a:ext cx="1300766" cy="40176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10633174" y="326141"/>
            <a:ext cx="1292662" cy="387702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さて今回の主題は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３次元ベクトルの外積のおさらいです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二つの一次独立な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３次元ベクトルＶとＷに対して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40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矢印コネクタ 6"/>
          <p:cNvCxnSpPr/>
          <p:nvPr/>
        </p:nvCxnSpPr>
        <p:spPr>
          <a:xfrm flipV="1">
            <a:off x="6529589" y="3709115"/>
            <a:ext cx="991673" cy="83712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6393453" y="4556700"/>
                <a:ext cx="42351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3453" y="4556700"/>
                <a:ext cx="423513" cy="46166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7458075" y="3741536"/>
                <a:ext cx="45570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𝑉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8075" y="3741536"/>
                <a:ext cx="455702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4980521" y="4203201"/>
                <a:ext cx="55739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sz="24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𝑊</m:t>
                      </m:r>
                    </m:oMath>
                  </m:oMathPara>
                </a14:m>
                <a:endParaRPr kumimoji="1" lang="ja-JP" altLang="en-US" sz="24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0521" y="4203201"/>
                <a:ext cx="557396" cy="4616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平行四辺形 1"/>
          <p:cNvSpPr/>
          <p:nvPr/>
        </p:nvSpPr>
        <p:spPr>
          <a:xfrm rot="1052601">
            <a:off x="3721624" y="2997784"/>
            <a:ext cx="5615927" cy="2635249"/>
          </a:xfrm>
          <a:prstGeom prst="parallelogram">
            <a:avLst>
              <a:gd name="adj" fmla="val 70866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/>
              <p:cNvSpPr txBox="1"/>
              <p:nvPr/>
            </p:nvSpPr>
            <p:spPr>
              <a:xfrm>
                <a:off x="7363241" y="5580992"/>
                <a:ext cx="20172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kumimoji="1" lang="en-US" altLang="ja-JP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𝑉</m:t>
                    </m:r>
                    <m:r>
                      <a:rPr kumimoji="1" lang="en-US" altLang="ja-JP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と</m:t>
                    </m:r>
                    <m:r>
                      <a:rPr lang="en-US" altLang="ja-JP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kumimoji="1" lang="en-US" altLang="ja-JP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𝑊</m:t>
                    </m:r>
                    <m:r>
                      <a:rPr kumimoji="1" lang="en-US" altLang="ja-JP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kumimoji="1" lang="ja-JP" altLang="en-US" dirty="0">
                    <a:solidFill>
                      <a:srgbClr val="C00000"/>
                    </a:solidFill>
                  </a:rPr>
                  <a:t>が張る平面</a:t>
                </a:r>
              </a:p>
            </p:txBody>
          </p:sp>
        </mc:Choice>
        <mc:Fallback xmlns="">
          <p:sp>
            <p:nvSpPr>
              <p:cNvPr id="15" name="テキスト ボックス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3241" y="5580992"/>
                <a:ext cx="2017219" cy="369332"/>
              </a:xfrm>
              <a:prstGeom prst="rect">
                <a:avLst/>
              </a:prstGeom>
              <a:blipFill rotWithShape="0">
                <a:blip r:embed="rId5"/>
                <a:stretch>
                  <a:fillRect t="-15000" r="-2115" b="-21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テキスト ボックス 19"/>
          <p:cNvSpPr txBox="1"/>
          <p:nvPr/>
        </p:nvSpPr>
        <p:spPr>
          <a:xfrm>
            <a:off x="3769812" y="467667"/>
            <a:ext cx="39167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</a:rPr>
              <a:t>一次独立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2400" dirty="0">
                <a:solidFill>
                  <a:srgbClr val="FF0000"/>
                </a:solidFill>
              </a:rPr>
              <a:t>→　</a:t>
            </a:r>
            <a:r>
              <a:rPr lang="ja-JP" altLang="en-US" sz="2400" dirty="0">
                <a:solidFill>
                  <a:srgbClr val="FF0000"/>
                </a:solidFill>
              </a:rPr>
              <a:t>平面を張る</a:t>
            </a:r>
            <a:endParaRPr kumimoji="1" lang="en-US" altLang="ja-JP" sz="2400" dirty="0">
              <a:solidFill>
                <a:srgbClr val="FF0000"/>
              </a:solidFill>
            </a:endParaRPr>
          </a:p>
        </p:txBody>
      </p:sp>
      <p:cxnSp>
        <p:nvCxnSpPr>
          <p:cNvPr id="21" name="直線矢印コネクタ 20"/>
          <p:cNvCxnSpPr/>
          <p:nvPr/>
        </p:nvCxnSpPr>
        <p:spPr>
          <a:xfrm flipH="1" flipV="1">
            <a:off x="5228823" y="4144482"/>
            <a:ext cx="1300766" cy="40176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11464171" y="326141"/>
            <a:ext cx="461665" cy="258820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ＶとＷが張る平面を考え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40398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418</Words>
  <Application>Microsoft Office PowerPoint</Application>
  <PresentationFormat>ワイド画面</PresentationFormat>
  <Paragraphs>98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8" baseType="lpstr">
      <vt:lpstr>BIZ UDPゴシック</vt:lpstr>
      <vt:lpstr>Arial</vt:lpstr>
      <vt:lpstr>Calibri</vt:lpstr>
      <vt:lpstr>Calibri Light</vt:lpstr>
      <vt:lpstr>Cambria Math</vt:lpstr>
      <vt:lpstr>Office テーマ</vt:lpstr>
      <vt:lpstr>曲線と曲面の幾何学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曲線と曲面の幾何学</dc:title>
  <dc:creator>shinkato</dc:creator>
  <cp:lastModifiedBy>加藤　信</cp:lastModifiedBy>
  <cp:revision>17</cp:revision>
  <dcterms:created xsi:type="dcterms:W3CDTF">2020-11-01T00:34:46Z</dcterms:created>
  <dcterms:modified xsi:type="dcterms:W3CDTF">2024-07-03T08:48:45Z</dcterms:modified>
</cp:coreProperties>
</file>