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70" r:id="rId4"/>
    <p:sldId id="271" r:id="rId5"/>
    <p:sldId id="272" r:id="rId6"/>
    <p:sldId id="273" r:id="rId7"/>
    <p:sldId id="259" r:id="rId8"/>
    <p:sldId id="275" r:id="rId9"/>
    <p:sldId id="260" r:id="rId10"/>
    <p:sldId id="274" r:id="rId11"/>
    <p:sldId id="261" r:id="rId12"/>
    <p:sldId id="276" r:id="rId13"/>
    <p:sldId id="262" r:id="rId14"/>
    <p:sldId id="263" r:id="rId15"/>
    <p:sldId id="277" r:id="rId16"/>
    <p:sldId id="264" r:id="rId17"/>
    <p:sldId id="265" r:id="rId18"/>
    <p:sldId id="266" r:id="rId19"/>
    <p:sldId id="267" r:id="rId20"/>
    <p:sldId id="268" r:id="rId21"/>
    <p:sldId id="281" r:id="rId22"/>
    <p:sldId id="282" r:id="rId23"/>
    <p:sldId id="269" r:id="rId24"/>
    <p:sldId id="278" r:id="rId25"/>
    <p:sldId id="279" r:id="rId26"/>
    <p:sldId id="285" r:id="rId27"/>
    <p:sldId id="286" r:id="rId28"/>
    <p:sldId id="287" r:id="rId29"/>
    <p:sldId id="280" r:id="rId30"/>
    <p:sldId id="283" r:id="rId31"/>
    <p:sldId id="284" r:id="rId3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7" d="100"/>
          <a:sy n="57" d="100"/>
        </p:scale>
        <p:origin x="72" y="5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EAFBB-B8D3-4B3A-89F7-8E19FE8A003A}" type="datetimeFigureOut">
              <a:rPr kumimoji="1" lang="ja-JP" altLang="en-US" smtClean="0"/>
              <a:t>2024/7/3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221E9-8754-4585-A43D-7AEFDEB8515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72406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EAFBB-B8D3-4B3A-89F7-8E19FE8A003A}" type="datetimeFigureOut">
              <a:rPr kumimoji="1" lang="ja-JP" altLang="en-US" smtClean="0"/>
              <a:t>2024/7/3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221E9-8754-4585-A43D-7AEFDEB8515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24297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EAFBB-B8D3-4B3A-89F7-8E19FE8A003A}" type="datetimeFigureOut">
              <a:rPr kumimoji="1" lang="ja-JP" altLang="en-US" smtClean="0"/>
              <a:t>2024/7/3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221E9-8754-4585-A43D-7AEFDEB8515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86406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EAFBB-B8D3-4B3A-89F7-8E19FE8A003A}" type="datetimeFigureOut">
              <a:rPr kumimoji="1" lang="ja-JP" altLang="en-US" smtClean="0"/>
              <a:t>2024/7/3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221E9-8754-4585-A43D-7AEFDEB8515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14239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EAFBB-B8D3-4B3A-89F7-8E19FE8A003A}" type="datetimeFigureOut">
              <a:rPr kumimoji="1" lang="ja-JP" altLang="en-US" smtClean="0"/>
              <a:t>2024/7/3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221E9-8754-4585-A43D-7AEFDEB8515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53499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EAFBB-B8D3-4B3A-89F7-8E19FE8A003A}" type="datetimeFigureOut">
              <a:rPr kumimoji="1" lang="ja-JP" altLang="en-US" smtClean="0"/>
              <a:t>2024/7/3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221E9-8754-4585-A43D-7AEFDEB8515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30352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EAFBB-B8D3-4B3A-89F7-8E19FE8A003A}" type="datetimeFigureOut">
              <a:rPr kumimoji="1" lang="ja-JP" altLang="en-US" smtClean="0"/>
              <a:t>2024/7/3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221E9-8754-4585-A43D-7AEFDEB8515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82812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EAFBB-B8D3-4B3A-89F7-8E19FE8A003A}" type="datetimeFigureOut">
              <a:rPr kumimoji="1" lang="ja-JP" altLang="en-US" smtClean="0"/>
              <a:t>2024/7/3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221E9-8754-4585-A43D-7AEFDEB8515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85143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EAFBB-B8D3-4B3A-89F7-8E19FE8A003A}" type="datetimeFigureOut">
              <a:rPr kumimoji="1" lang="ja-JP" altLang="en-US" smtClean="0"/>
              <a:t>2024/7/3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221E9-8754-4585-A43D-7AEFDEB8515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55078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EAFBB-B8D3-4B3A-89F7-8E19FE8A003A}" type="datetimeFigureOut">
              <a:rPr kumimoji="1" lang="ja-JP" altLang="en-US" smtClean="0"/>
              <a:t>2024/7/3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221E9-8754-4585-A43D-7AEFDEB8515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28781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EAFBB-B8D3-4B3A-89F7-8E19FE8A003A}" type="datetimeFigureOut">
              <a:rPr kumimoji="1" lang="ja-JP" altLang="en-US" smtClean="0"/>
              <a:t>2024/7/3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221E9-8754-4585-A43D-7AEFDEB8515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04353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AEAFBB-B8D3-4B3A-89F7-8E19FE8A003A}" type="datetimeFigureOut">
              <a:rPr kumimoji="1" lang="ja-JP" altLang="en-US" smtClean="0"/>
              <a:t>2024/7/3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C221E9-8754-4585-A43D-7AEFDEB8515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27557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0.png"/><Relationship Id="rId4" Type="http://schemas.openxmlformats.org/officeDocument/2006/relationships/image" Target="../media/image3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60.png"/><Relationship Id="rId4" Type="http://schemas.openxmlformats.org/officeDocument/2006/relationships/image" Target="../media/image5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60.png"/><Relationship Id="rId4" Type="http://schemas.openxmlformats.org/officeDocument/2006/relationships/image" Target="../media/image50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0.png"/><Relationship Id="rId4" Type="http://schemas.openxmlformats.org/officeDocument/2006/relationships/image" Target="../media/image7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0.png"/><Relationship Id="rId4" Type="http://schemas.openxmlformats.org/officeDocument/2006/relationships/image" Target="../media/image7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png"/><Relationship Id="rId4" Type="http://schemas.openxmlformats.org/officeDocument/2006/relationships/image" Target="../media/image7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png"/><Relationship Id="rId4" Type="http://schemas.openxmlformats.org/officeDocument/2006/relationships/image" Target="../media/image7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7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10" Type="http://schemas.openxmlformats.org/officeDocument/2006/relationships/image" Target="../media/image14.png"/><Relationship Id="rId4" Type="http://schemas.openxmlformats.org/officeDocument/2006/relationships/image" Target="../media/image7.png"/><Relationship Id="rId9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png"/><Relationship Id="rId5" Type="http://schemas.openxmlformats.org/officeDocument/2006/relationships/image" Target="../media/image9.png"/><Relationship Id="rId4" Type="http://schemas.openxmlformats.org/officeDocument/2006/relationships/image" Target="../media/image7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1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png"/><Relationship Id="rId5" Type="http://schemas.openxmlformats.org/officeDocument/2006/relationships/image" Target="../media/image9.png"/><Relationship Id="rId4" Type="http://schemas.openxmlformats.org/officeDocument/2006/relationships/image" Target="../media/image7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1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png"/><Relationship Id="rId5" Type="http://schemas.openxmlformats.org/officeDocument/2006/relationships/image" Target="../media/image9.png"/><Relationship Id="rId4" Type="http://schemas.openxmlformats.org/officeDocument/2006/relationships/image" Target="../media/image7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2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9.png"/><Relationship Id="rId5" Type="http://schemas.openxmlformats.org/officeDocument/2006/relationships/image" Target="../media/image9.png"/><Relationship Id="rId4" Type="http://schemas.openxmlformats.org/officeDocument/2006/relationships/image" Target="../media/image7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2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9.png"/><Relationship Id="rId5" Type="http://schemas.openxmlformats.org/officeDocument/2006/relationships/image" Target="../media/image21.png"/><Relationship Id="rId4" Type="http://schemas.openxmlformats.org/officeDocument/2006/relationships/image" Target="../media/image7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2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9.png"/><Relationship Id="rId5" Type="http://schemas.openxmlformats.org/officeDocument/2006/relationships/image" Target="../media/image21.png"/><Relationship Id="rId4" Type="http://schemas.openxmlformats.org/officeDocument/2006/relationships/image" Target="../media/image7.png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10" Type="http://schemas.openxmlformats.org/officeDocument/2006/relationships/image" Target="../media/image14.png"/><Relationship Id="rId4" Type="http://schemas.openxmlformats.org/officeDocument/2006/relationships/image" Target="../media/image7.png"/><Relationship Id="rId9" Type="http://schemas.openxmlformats.org/officeDocument/2006/relationships/image" Target="../media/image22.png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3" Type="http://schemas.openxmlformats.org/officeDocument/2006/relationships/image" Target="../media/image2.png"/><Relationship Id="rId7" Type="http://schemas.openxmlformats.org/officeDocument/2006/relationships/image" Target="../media/image2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3.png"/><Relationship Id="rId5" Type="http://schemas.openxmlformats.org/officeDocument/2006/relationships/image" Target="../media/image9.png"/><Relationship Id="rId10" Type="http://schemas.openxmlformats.org/officeDocument/2006/relationships/image" Target="../media/image14.png"/><Relationship Id="rId4" Type="http://schemas.openxmlformats.org/officeDocument/2006/relationships/image" Target="../media/image7.png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3" Type="http://schemas.openxmlformats.org/officeDocument/2006/relationships/image" Target="../media/image2.png"/><Relationship Id="rId7" Type="http://schemas.openxmlformats.org/officeDocument/2006/relationships/image" Target="../media/image2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3.png"/><Relationship Id="rId5" Type="http://schemas.openxmlformats.org/officeDocument/2006/relationships/image" Target="../media/image9.png"/><Relationship Id="rId10" Type="http://schemas.openxmlformats.org/officeDocument/2006/relationships/image" Target="../media/image14.png"/><Relationship Id="rId4" Type="http://schemas.openxmlformats.org/officeDocument/2006/relationships/image" Target="../media/image7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2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9.png"/><Relationship Id="rId5" Type="http://schemas.openxmlformats.org/officeDocument/2006/relationships/image" Target="../media/image21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7.png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0.png"/><Relationship Id="rId3" Type="http://schemas.openxmlformats.org/officeDocument/2006/relationships/image" Target="../media/image2.png"/><Relationship Id="rId7" Type="http://schemas.openxmlformats.org/officeDocument/2006/relationships/image" Target="../media/image22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png"/><Relationship Id="rId5" Type="http://schemas.openxmlformats.org/officeDocument/2006/relationships/image" Target="../media/image9.png"/><Relationship Id="rId4" Type="http://schemas.openxmlformats.org/officeDocument/2006/relationships/image" Target="../media/image7.png"/><Relationship Id="rId9" Type="http://schemas.openxmlformats.org/officeDocument/2006/relationships/image" Target="../media/image240.png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3" Type="http://schemas.openxmlformats.org/officeDocument/2006/relationships/image" Target="../media/image2.png"/><Relationship Id="rId7" Type="http://schemas.openxmlformats.org/officeDocument/2006/relationships/image" Target="../media/image2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50.png"/><Relationship Id="rId5" Type="http://schemas.openxmlformats.org/officeDocument/2006/relationships/image" Target="../media/image9.png"/><Relationship Id="rId4" Type="http://schemas.openxmlformats.org/officeDocument/2006/relationships/image" Target="../media/image7.png"/><Relationship Id="rId9" Type="http://schemas.openxmlformats.org/officeDocument/2006/relationships/image" Target="../media/image23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8.png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0.png"/><Relationship Id="rId4" Type="http://schemas.openxmlformats.org/officeDocument/2006/relationships/image" Target="../media/image3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/>
              <a:t>曲線と曲面の幾何学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>
                <a:latin typeface="+mj-ea"/>
                <a:ea typeface="+mj-ea"/>
              </a:rPr>
              <a:t>第</a:t>
            </a:r>
            <a:r>
              <a:rPr lang="en-US" altLang="ja-JP" dirty="0">
                <a:latin typeface="+mj-ea"/>
                <a:ea typeface="+mj-ea"/>
              </a:rPr>
              <a:t>6</a:t>
            </a:r>
            <a:r>
              <a:rPr kumimoji="1" lang="ja-JP" altLang="en-US" dirty="0">
                <a:latin typeface="+mj-ea"/>
                <a:ea typeface="+mj-ea"/>
              </a:rPr>
              <a:t>回追加資料</a:t>
            </a:r>
            <a:endParaRPr kumimoji="1" lang="en-US" altLang="ja-JP" dirty="0">
              <a:latin typeface="+mj-ea"/>
              <a:ea typeface="+mj-ea"/>
            </a:endParaRPr>
          </a:p>
          <a:p>
            <a:r>
              <a:rPr lang="en-US" altLang="ja-JP" dirty="0">
                <a:latin typeface="+mj-ea"/>
                <a:ea typeface="+mj-ea"/>
              </a:rPr>
              <a:t>(11</a:t>
            </a:r>
            <a:r>
              <a:rPr lang="ja-JP" altLang="en-US" dirty="0">
                <a:latin typeface="+mj-ea"/>
                <a:ea typeface="+mj-ea"/>
              </a:rPr>
              <a:t>月</a:t>
            </a:r>
            <a:r>
              <a:rPr lang="en-US" altLang="ja-JP">
                <a:latin typeface="+mj-ea"/>
                <a:ea typeface="+mj-ea"/>
              </a:rPr>
              <a:t>5</a:t>
            </a:r>
            <a:r>
              <a:rPr lang="ja-JP" altLang="en-US">
                <a:latin typeface="+mj-ea"/>
                <a:ea typeface="+mj-ea"/>
              </a:rPr>
              <a:t>日</a:t>
            </a:r>
            <a:r>
              <a:rPr lang="en-US" altLang="ja-JP" dirty="0">
                <a:latin typeface="+mj-ea"/>
                <a:ea typeface="+mj-ea"/>
              </a:rPr>
              <a:t>)</a:t>
            </a:r>
            <a:endParaRPr kumimoji="1" lang="ja-JP" altLang="en-US" dirty="0">
              <a:latin typeface="+mj-ea"/>
              <a:ea typeface="+mj-ea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1187172" y="326141"/>
            <a:ext cx="738664" cy="327910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曲線と曲面の幾何学第６回です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どうぞよろしくお願い致します</a:t>
            </a:r>
            <a:endParaRPr kumimoji="1" lang="ja-JP" altLang="en-US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882456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円弧 3"/>
          <p:cNvSpPr/>
          <p:nvPr/>
        </p:nvSpPr>
        <p:spPr>
          <a:xfrm rot="6648864">
            <a:off x="2161792" y="-375792"/>
            <a:ext cx="6996941" cy="4512216"/>
          </a:xfrm>
          <a:prstGeom prst="arc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7" name="直線矢印コネクタ 6"/>
          <p:cNvCxnSpPr/>
          <p:nvPr/>
        </p:nvCxnSpPr>
        <p:spPr>
          <a:xfrm flipV="1">
            <a:off x="6529589" y="3709115"/>
            <a:ext cx="991673" cy="837127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/>
              <p:cNvSpPr txBox="1"/>
              <p:nvPr/>
            </p:nvSpPr>
            <p:spPr>
              <a:xfrm>
                <a:off x="6393453" y="4556700"/>
                <a:ext cx="84568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kumimoji="1" lang="en-US" altLang="ja-JP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kumimoji="1" lang="en-US" altLang="ja-JP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kumimoji="1" lang="en-US" altLang="ja-JP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kumimoji="1" lang="ja-JP" altLang="en-US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" name="テキスト ボックス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93453" y="4556700"/>
                <a:ext cx="845681" cy="461665"/>
              </a:xfrm>
              <a:prstGeom prst="rect">
                <a:avLst/>
              </a:prstGeom>
              <a:blipFill rotWithShape="0">
                <a:blip r:embed="rId2"/>
                <a:stretch>
                  <a:fillRect r="-1439" b="-1710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/>
              <p:cNvSpPr txBox="1"/>
              <p:nvPr/>
            </p:nvSpPr>
            <p:spPr>
              <a:xfrm>
                <a:off x="7458075" y="3741536"/>
                <a:ext cx="91832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′(</m:t>
                      </m:r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kumimoji="1" lang="ja-JP" altLang="en-US" sz="2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9" name="テキスト ボックス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58075" y="3741536"/>
                <a:ext cx="918328" cy="461665"/>
              </a:xfrm>
              <a:prstGeom prst="rect">
                <a:avLst/>
              </a:prstGeom>
              <a:blipFill rotWithShape="0">
                <a:blip r:embed="rId3"/>
                <a:stretch>
                  <a:fillRect r="-1325" b="-1710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テキスト ボックス 9"/>
          <p:cNvSpPr txBox="1"/>
          <p:nvPr/>
        </p:nvSpPr>
        <p:spPr>
          <a:xfrm>
            <a:off x="8372069" y="3775150"/>
            <a:ext cx="31373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solidFill>
                  <a:srgbClr val="FF0000"/>
                </a:solidFill>
              </a:rPr>
              <a:t>速度ベクトル＝単位接ベクトル</a:t>
            </a:r>
          </a:p>
        </p:txBody>
      </p:sp>
      <p:cxnSp>
        <p:nvCxnSpPr>
          <p:cNvPr id="3" name="直線矢印コネクタ 2"/>
          <p:cNvCxnSpPr/>
          <p:nvPr/>
        </p:nvCxnSpPr>
        <p:spPr>
          <a:xfrm flipH="1" flipV="1">
            <a:off x="5756856" y="4327301"/>
            <a:ext cx="772733" cy="229399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テキスト ボックス 10"/>
              <p:cNvSpPr txBox="1"/>
              <p:nvPr/>
            </p:nvSpPr>
            <p:spPr>
              <a:xfrm>
                <a:off x="4878794" y="4313975"/>
                <a:ext cx="99847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kumimoji="1" lang="en-US" altLang="ja-JP" sz="2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′′(</m:t>
                      </m:r>
                      <m:r>
                        <a:rPr kumimoji="1" lang="en-US" altLang="ja-JP" sz="2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kumimoji="1" lang="en-US" altLang="ja-JP" sz="2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kumimoji="1" lang="ja-JP" altLang="en-US" sz="24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1" name="テキスト ボックス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8794" y="4313975"/>
                <a:ext cx="998478" cy="461665"/>
              </a:xfrm>
              <a:prstGeom prst="rect">
                <a:avLst/>
              </a:prstGeom>
              <a:blipFill rotWithShape="0">
                <a:blip r:embed="rId4"/>
                <a:stretch>
                  <a:fillRect r="-1220" b="-1866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テキスト ボックス 11"/>
          <p:cNvSpPr txBox="1"/>
          <p:nvPr/>
        </p:nvSpPr>
        <p:spPr>
          <a:xfrm>
            <a:off x="1435868" y="4372034"/>
            <a:ext cx="35878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>
                <a:solidFill>
                  <a:srgbClr val="0070C0"/>
                </a:solidFill>
              </a:rPr>
              <a:t>法ベクトルの一つ＝加速度ベクトル</a:t>
            </a:r>
          </a:p>
        </p:txBody>
      </p:sp>
      <p:cxnSp>
        <p:nvCxnSpPr>
          <p:cNvPr id="6" name="直線矢印コネクタ 5"/>
          <p:cNvCxnSpPr/>
          <p:nvPr/>
        </p:nvCxnSpPr>
        <p:spPr>
          <a:xfrm flipH="1" flipV="1">
            <a:off x="5228823" y="4144482"/>
            <a:ext cx="1300766" cy="401760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テキスト ボックス 12"/>
              <p:cNvSpPr txBox="1"/>
              <p:nvPr/>
            </p:nvSpPr>
            <p:spPr>
              <a:xfrm>
                <a:off x="4749767" y="3393512"/>
                <a:ext cx="2434576" cy="87652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𝑁</m:t>
                      </m:r>
                      <m:d>
                        <m:dPr>
                          <m:ctrlPr>
                            <a:rPr kumimoji="1" lang="en-US" altLang="ja-JP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kumimoji="1" lang="en-US" altLang="ja-JP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kumimoji="1" lang="en-US" altLang="ja-JP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kumimoji="1" lang="en-US" altLang="ja-JP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kumimoji="1" lang="en-US" altLang="ja-JP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′′(</m:t>
                          </m:r>
                          <m:r>
                            <a:rPr kumimoji="1" lang="en-US" altLang="ja-JP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kumimoji="1" lang="en-US" altLang="ja-JP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sSup>
                            <m:sSupPr>
                              <m:ctrlPr>
                                <a:rPr kumimoji="1" lang="en-US" altLang="ja-JP" sz="2400" b="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kumimoji="1" lang="en-US" altLang="ja-JP" sz="2400" b="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||</m:t>
                              </m:r>
                              <m:r>
                                <a:rPr kumimoji="1" lang="en-US" altLang="ja-JP" sz="2400" b="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  <m:sup>
                              <m:r>
                                <a:rPr kumimoji="1" lang="en-US" altLang="ja-JP" sz="2400" b="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′′</m:t>
                              </m:r>
                            </m:sup>
                          </m:sSup>
                          <m:d>
                            <m:dPr>
                              <m:ctrlPr>
                                <a:rPr kumimoji="1" lang="en-US" altLang="ja-JP" sz="2400" b="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kumimoji="1" lang="en-US" altLang="ja-JP" sz="2400" b="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  <m:r>
                            <a:rPr kumimoji="1" lang="en-US" altLang="ja-JP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||</m:t>
                          </m:r>
                        </m:den>
                      </m:f>
                    </m:oMath>
                  </m:oMathPara>
                </a14:m>
                <a:endParaRPr kumimoji="1" lang="ja-JP" altLang="en-US" sz="24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13" name="テキスト ボックス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49767" y="3393512"/>
                <a:ext cx="2434576" cy="87652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テキスト ボックス 13"/>
          <p:cNvSpPr txBox="1"/>
          <p:nvPr/>
        </p:nvSpPr>
        <p:spPr>
          <a:xfrm>
            <a:off x="2765203" y="3670259"/>
            <a:ext cx="21226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</a:rPr>
              <a:t>主法線単位ベクトル</a:t>
            </a: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2586468" y="3300927"/>
            <a:ext cx="24801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solidFill>
                  <a:schemeClr val="accent4">
                    <a:lumMod val="75000"/>
                  </a:schemeClr>
                </a:solidFill>
              </a:rPr>
              <a:t>こちら側を左と見なす！</a:t>
            </a: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9802178" y="326141"/>
            <a:ext cx="2123658" cy="362695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いっそこの加速度ベクトルの方向を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左と思うことにしてしまおう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と言うのが基本的な考え方です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加速度ベクトルが０だと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この左が決められないので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０でないと始めから</a:t>
            </a:r>
            <a:endParaRPr lang="en-US" altLang="ja-JP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仮定しておきます</a:t>
            </a: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4491315" y="570532"/>
            <a:ext cx="27719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>
                <a:solidFill>
                  <a:srgbClr val="FF0000"/>
                </a:solidFill>
              </a:rPr>
              <a:t>主法線単位ベクトル</a:t>
            </a:r>
            <a:endParaRPr kumimoji="1" lang="en-US" altLang="ja-JP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48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000"/>
    </mc:Choice>
    <mc:Fallback xmlns="">
      <p:transition spd="slow" advTm="15000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円弧 3"/>
          <p:cNvSpPr/>
          <p:nvPr/>
        </p:nvSpPr>
        <p:spPr>
          <a:xfrm rot="6648864">
            <a:off x="2161792" y="-375792"/>
            <a:ext cx="6996941" cy="4512216"/>
          </a:xfrm>
          <a:prstGeom prst="arc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811453" y="566670"/>
            <a:ext cx="23391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2400" dirty="0">
                <a:solidFill>
                  <a:srgbClr val="FF0000"/>
                </a:solidFill>
              </a:rPr>
              <a:t>空間曲線の曲率</a:t>
            </a:r>
          </a:p>
        </p:txBody>
      </p:sp>
      <p:cxnSp>
        <p:nvCxnSpPr>
          <p:cNvPr id="7" name="直線矢印コネクタ 6"/>
          <p:cNvCxnSpPr/>
          <p:nvPr/>
        </p:nvCxnSpPr>
        <p:spPr>
          <a:xfrm flipV="1">
            <a:off x="6529589" y="3709115"/>
            <a:ext cx="991673" cy="837127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/>
              <p:cNvSpPr txBox="1"/>
              <p:nvPr/>
            </p:nvSpPr>
            <p:spPr>
              <a:xfrm>
                <a:off x="6393453" y="4556700"/>
                <a:ext cx="84568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kumimoji="1" lang="en-US" altLang="ja-JP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kumimoji="1" lang="en-US" altLang="ja-JP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kumimoji="1" lang="en-US" altLang="ja-JP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kumimoji="1" lang="ja-JP" altLang="en-US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" name="テキスト ボックス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93453" y="4556700"/>
                <a:ext cx="845681" cy="461665"/>
              </a:xfrm>
              <a:prstGeom prst="rect">
                <a:avLst/>
              </a:prstGeom>
              <a:blipFill rotWithShape="0">
                <a:blip r:embed="rId2"/>
                <a:stretch>
                  <a:fillRect r="-1439" b="-1710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/>
              <p:cNvSpPr txBox="1"/>
              <p:nvPr/>
            </p:nvSpPr>
            <p:spPr>
              <a:xfrm>
                <a:off x="7458075" y="3741536"/>
                <a:ext cx="91832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′(</m:t>
                      </m:r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kumimoji="1" lang="ja-JP" altLang="en-US" sz="2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9" name="テキスト ボックス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58075" y="3741536"/>
                <a:ext cx="918328" cy="461665"/>
              </a:xfrm>
              <a:prstGeom prst="rect">
                <a:avLst/>
              </a:prstGeom>
              <a:blipFill rotWithShape="0">
                <a:blip r:embed="rId3"/>
                <a:stretch>
                  <a:fillRect r="-1325" b="-1710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テキスト ボックス 9"/>
          <p:cNvSpPr txBox="1"/>
          <p:nvPr/>
        </p:nvSpPr>
        <p:spPr>
          <a:xfrm>
            <a:off x="8372069" y="3775150"/>
            <a:ext cx="31373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solidFill>
                  <a:srgbClr val="FF0000"/>
                </a:solidFill>
              </a:rPr>
              <a:t>速度ベクトル＝単位接ベクトル</a:t>
            </a:r>
          </a:p>
        </p:txBody>
      </p:sp>
      <p:cxnSp>
        <p:nvCxnSpPr>
          <p:cNvPr id="3" name="直線矢印コネクタ 2"/>
          <p:cNvCxnSpPr/>
          <p:nvPr/>
        </p:nvCxnSpPr>
        <p:spPr>
          <a:xfrm flipH="1" flipV="1">
            <a:off x="5756856" y="4327301"/>
            <a:ext cx="772733" cy="229399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テキスト ボックス 10"/>
              <p:cNvSpPr txBox="1"/>
              <p:nvPr/>
            </p:nvSpPr>
            <p:spPr>
              <a:xfrm>
                <a:off x="3274163" y="4315409"/>
                <a:ext cx="26176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altLang="ja-JP" sz="2400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σ</m:t>
                      </m:r>
                      <m:d>
                        <m:dPr>
                          <m:ctrlPr>
                            <a:rPr kumimoji="1" lang="en-US" altLang="ja-JP" sz="2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kumimoji="1" lang="en-US" altLang="ja-JP" sz="2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kumimoji="1" lang="en-US" altLang="ja-JP" sz="2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𝑁</m:t>
                      </m:r>
                      <m:r>
                        <a:rPr kumimoji="1" lang="en-US" altLang="ja-JP" sz="2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kumimoji="1" lang="en-US" altLang="ja-JP" sz="2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kumimoji="1" lang="en-US" altLang="ja-JP" sz="2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)=</m:t>
                      </m:r>
                      <m:r>
                        <a:rPr kumimoji="1" lang="en-US" altLang="ja-JP" sz="2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kumimoji="1" lang="en-US" altLang="ja-JP" sz="2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′′(</m:t>
                      </m:r>
                      <m:r>
                        <a:rPr kumimoji="1" lang="en-US" altLang="ja-JP" sz="2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kumimoji="1" lang="en-US" altLang="ja-JP" sz="2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kumimoji="1" lang="ja-JP" altLang="en-US" sz="24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1" name="テキスト ボックス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4163" y="4315409"/>
                <a:ext cx="2617600" cy="461665"/>
              </a:xfrm>
              <a:prstGeom prst="rect">
                <a:avLst/>
              </a:prstGeom>
              <a:blipFill rotWithShape="0">
                <a:blip r:embed="rId4"/>
                <a:stretch>
                  <a:fillRect b="-1710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テキスト ボックス 11"/>
              <p:cNvSpPr txBox="1"/>
              <p:nvPr/>
            </p:nvSpPr>
            <p:spPr>
              <a:xfrm>
                <a:off x="2145264" y="4394863"/>
                <a:ext cx="112889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ja-JP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σ</m:t>
                    </m:r>
                    <m:d>
                      <m:dPr>
                        <m:ctrlPr>
                          <a:rPr lang="en-US" altLang="ja-JP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ja-JP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</m:oMath>
                </a14:m>
                <a:r>
                  <a:rPr lang="en-US" altLang="ja-JP" dirty="0">
                    <a:solidFill>
                      <a:srgbClr val="FF0000"/>
                    </a:solidFill>
                  </a:rPr>
                  <a:t>:</a:t>
                </a:r>
                <a:r>
                  <a:rPr lang="ja-JP" altLang="en-US" dirty="0">
                    <a:solidFill>
                      <a:srgbClr val="FF0000"/>
                    </a:solidFill>
                  </a:rPr>
                  <a:t>曲率</a:t>
                </a:r>
              </a:p>
            </p:txBody>
          </p:sp>
        </mc:Choice>
        <mc:Fallback xmlns="">
          <p:sp>
            <p:nvSpPr>
              <p:cNvPr id="12" name="テキスト ボックス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45264" y="4394863"/>
                <a:ext cx="1128899" cy="369332"/>
              </a:xfrm>
              <a:prstGeom prst="rect">
                <a:avLst/>
              </a:prstGeom>
              <a:blipFill rotWithShape="0">
                <a:blip r:embed="rId5"/>
                <a:stretch>
                  <a:fillRect t="-14754" r="-3784" b="-2623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直線矢印コネクタ 5"/>
          <p:cNvCxnSpPr/>
          <p:nvPr/>
        </p:nvCxnSpPr>
        <p:spPr>
          <a:xfrm flipH="1" flipV="1">
            <a:off x="5228823" y="4144482"/>
            <a:ext cx="1300766" cy="401760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テキスト ボックス 12"/>
              <p:cNvSpPr txBox="1"/>
              <p:nvPr/>
            </p:nvSpPr>
            <p:spPr>
              <a:xfrm>
                <a:off x="4758378" y="3614815"/>
                <a:ext cx="87293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𝑁</m:t>
                      </m:r>
                      <m:r>
                        <a:rPr kumimoji="1" lang="en-US" altLang="ja-JP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kumimoji="1" lang="en-US" altLang="ja-JP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kumimoji="1" lang="en-US" altLang="ja-JP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kumimoji="1" lang="ja-JP" altLang="en-US" sz="24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13" name="テキスト ボックス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58378" y="3614815"/>
                <a:ext cx="872931" cy="461665"/>
              </a:xfrm>
              <a:prstGeom prst="rect">
                <a:avLst/>
              </a:prstGeom>
              <a:blipFill rotWithShape="0">
                <a:blip r:embed="rId6"/>
                <a:stretch>
                  <a:fillRect r="-1399" b="-1710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テキスト ボックス 13"/>
          <p:cNvSpPr txBox="1"/>
          <p:nvPr/>
        </p:nvSpPr>
        <p:spPr>
          <a:xfrm>
            <a:off x="2765203" y="3670259"/>
            <a:ext cx="21226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</a:rPr>
              <a:t>主法線単位ベクトル</a:t>
            </a: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11187172" y="326141"/>
            <a:ext cx="738664" cy="329032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これで曲率も</a:t>
            </a:r>
            <a:endParaRPr lang="en-US" altLang="ja-JP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平面曲線同様に定義できますが</a:t>
            </a:r>
            <a:endParaRPr kumimoji="1" lang="ja-JP" altLang="en-US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25363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円弧 3"/>
          <p:cNvSpPr/>
          <p:nvPr/>
        </p:nvSpPr>
        <p:spPr>
          <a:xfrm rot="6648864">
            <a:off x="2161792" y="-375792"/>
            <a:ext cx="6996941" cy="4512216"/>
          </a:xfrm>
          <a:prstGeom prst="arc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7" name="直線矢印コネクタ 6"/>
          <p:cNvCxnSpPr/>
          <p:nvPr/>
        </p:nvCxnSpPr>
        <p:spPr>
          <a:xfrm flipV="1">
            <a:off x="6529589" y="3709115"/>
            <a:ext cx="991673" cy="837127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/>
              <p:cNvSpPr txBox="1"/>
              <p:nvPr/>
            </p:nvSpPr>
            <p:spPr>
              <a:xfrm>
                <a:off x="6393453" y="4556700"/>
                <a:ext cx="84568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kumimoji="1" lang="en-US" altLang="ja-JP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kumimoji="1" lang="en-US" altLang="ja-JP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kumimoji="1" lang="en-US" altLang="ja-JP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kumimoji="1" lang="ja-JP" altLang="en-US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" name="テキスト ボックス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93453" y="4556700"/>
                <a:ext cx="845681" cy="461665"/>
              </a:xfrm>
              <a:prstGeom prst="rect">
                <a:avLst/>
              </a:prstGeom>
              <a:blipFill rotWithShape="0">
                <a:blip r:embed="rId2"/>
                <a:stretch>
                  <a:fillRect r="-1439" b="-1710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/>
              <p:cNvSpPr txBox="1"/>
              <p:nvPr/>
            </p:nvSpPr>
            <p:spPr>
              <a:xfrm>
                <a:off x="7458075" y="3741536"/>
                <a:ext cx="91832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′(</m:t>
                      </m:r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kumimoji="1" lang="ja-JP" altLang="en-US" sz="2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9" name="テキスト ボックス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58075" y="3741536"/>
                <a:ext cx="918328" cy="461665"/>
              </a:xfrm>
              <a:prstGeom prst="rect">
                <a:avLst/>
              </a:prstGeom>
              <a:blipFill rotWithShape="0">
                <a:blip r:embed="rId3"/>
                <a:stretch>
                  <a:fillRect r="-1325" b="-1710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テキスト ボックス 9"/>
          <p:cNvSpPr txBox="1"/>
          <p:nvPr/>
        </p:nvSpPr>
        <p:spPr>
          <a:xfrm>
            <a:off x="8372069" y="3775150"/>
            <a:ext cx="31373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solidFill>
                  <a:srgbClr val="FF0000"/>
                </a:solidFill>
              </a:rPr>
              <a:t>速度ベクトル＝単位接ベクトル</a:t>
            </a:r>
          </a:p>
        </p:txBody>
      </p:sp>
      <p:cxnSp>
        <p:nvCxnSpPr>
          <p:cNvPr id="3" name="直線矢印コネクタ 2"/>
          <p:cNvCxnSpPr/>
          <p:nvPr/>
        </p:nvCxnSpPr>
        <p:spPr>
          <a:xfrm flipH="1" flipV="1">
            <a:off x="5756856" y="4327301"/>
            <a:ext cx="772733" cy="229399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テキスト ボックス 10"/>
              <p:cNvSpPr txBox="1"/>
              <p:nvPr/>
            </p:nvSpPr>
            <p:spPr>
              <a:xfrm>
                <a:off x="3274163" y="4315409"/>
                <a:ext cx="26176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altLang="ja-JP" sz="2400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σ</m:t>
                      </m:r>
                      <m:d>
                        <m:dPr>
                          <m:ctrlPr>
                            <a:rPr kumimoji="1" lang="en-US" altLang="ja-JP" sz="2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kumimoji="1" lang="en-US" altLang="ja-JP" sz="2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kumimoji="1" lang="en-US" altLang="ja-JP" sz="2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𝑁</m:t>
                      </m:r>
                      <m:r>
                        <a:rPr kumimoji="1" lang="en-US" altLang="ja-JP" sz="2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kumimoji="1" lang="en-US" altLang="ja-JP" sz="2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kumimoji="1" lang="en-US" altLang="ja-JP" sz="2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)=</m:t>
                      </m:r>
                      <m:r>
                        <a:rPr kumimoji="1" lang="en-US" altLang="ja-JP" sz="2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kumimoji="1" lang="en-US" altLang="ja-JP" sz="2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′′(</m:t>
                      </m:r>
                      <m:r>
                        <a:rPr kumimoji="1" lang="en-US" altLang="ja-JP" sz="2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kumimoji="1" lang="en-US" altLang="ja-JP" sz="2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kumimoji="1" lang="ja-JP" altLang="en-US" sz="24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1" name="テキスト ボックス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4163" y="4315409"/>
                <a:ext cx="2617600" cy="461665"/>
              </a:xfrm>
              <a:prstGeom prst="rect">
                <a:avLst/>
              </a:prstGeom>
              <a:blipFill rotWithShape="0">
                <a:blip r:embed="rId4"/>
                <a:stretch>
                  <a:fillRect b="-1710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テキスト ボックス 11"/>
              <p:cNvSpPr txBox="1"/>
              <p:nvPr/>
            </p:nvSpPr>
            <p:spPr>
              <a:xfrm>
                <a:off x="2145264" y="4394863"/>
                <a:ext cx="112889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ja-JP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σ</m:t>
                    </m:r>
                    <m:d>
                      <m:dPr>
                        <m:ctrlPr>
                          <a:rPr lang="en-US" altLang="ja-JP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ja-JP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</m:oMath>
                </a14:m>
                <a:r>
                  <a:rPr lang="en-US" altLang="ja-JP" dirty="0">
                    <a:solidFill>
                      <a:srgbClr val="FF0000"/>
                    </a:solidFill>
                  </a:rPr>
                  <a:t>:</a:t>
                </a:r>
                <a:r>
                  <a:rPr lang="ja-JP" altLang="en-US" dirty="0">
                    <a:solidFill>
                      <a:srgbClr val="FF0000"/>
                    </a:solidFill>
                  </a:rPr>
                  <a:t>曲率</a:t>
                </a:r>
              </a:p>
            </p:txBody>
          </p:sp>
        </mc:Choice>
        <mc:Fallback xmlns="">
          <p:sp>
            <p:nvSpPr>
              <p:cNvPr id="12" name="テキスト ボックス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45264" y="4394863"/>
                <a:ext cx="1128899" cy="369332"/>
              </a:xfrm>
              <a:prstGeom prst="rect">
                <a:avLst/>
              </a:prstGeom>
              <a:blipFill rotWithShape="0">
                <a:blip r:embed="rId5"/>
                <a:stretch>
                  <a:fillRect t="-14754" r="-3784" b="-2623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直線矢印コネクタ 5"/>
          <p:cNvCxnSpPr/>
          <p:nvPr/>
        </p:nvCxnSpPr>
        <p:spPr>
          <a:xfrm flipH="1" flipV="1">
            <a:off x="5228823" y="4144482"/>
            <a:ext cx="1300766" cy="401760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テキスト ボックス 12"/>
              <p:cNvSpPr txBox="1"/>
              <p:nvPr/>
            </p:nvSpPr>
            <p:spPr>
              <a:xfrm>
                <a:off x="4758378" y="3614815"/>
                <a:ext cx="87293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𝑁</m:t>
                      </m:r>
                      <m:r>
                        <a:rPr kumimoji="1" lang="en-US" altLang="ja-JP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kumimoji="1" lang="en-US" altLang="ja-JP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kumimoji="1" lang="en-US" altLang="ja-JP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kumimoji="1" lang="ja-JP" altLang="en-US" sz="24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13" name="テキスト ボックス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58378" y="3614815"/>
                <a:ext cx="872931" cy="461665"/>
              </a:xfrm>
              <a:prstGeom prst="rect">
                <a:avLst/>
              </a:prstGeom>
              <a:blipFill rotWithShape="0">
                <a:blip r:embed="rId6"/>
                <a:stretch>
                  <a:fillRect r="-1399" b="-1710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テキスト ボックス 13"/>
          <p:cNvSpPr txBox="1"/>
          <p:nvPr/>
        </p:nvSpPr>
        <p:spPr>
          <a:xfrm>
            <a:off x="2765203" y="3670259"/>
            <a:ext cx="21226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</a:rPr>
              <a:t>主法線単位ベクトル</a:t>
            </a: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1679809" y="4787532"/>
            <a:ext cx="21707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solidFill>
                  <a:schemeClr val="accent4">
                    <a:lumMod val="75000"/>
                  </a:schemeClr>
                </a:solidFill>
              </a:rPr>
              <a:t>曲率はいつでも正！</a:t>
            </a: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9802178" y="326141"/>
            <a:ext cx="2123658" cy="3275897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この定義から曲率はいつでも</a:t>
            </a:r>
            <a:endParaRPr lang="en-US" altLang="ja-JP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正と言うことになります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とりあえずこれで曲率は</a:t>
            </a:r>
            <a:endParaRPr lang="en-US" altLang="ja-JP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定義されましたが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３次元空間内での曲がり具合は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もちろんこの曲率一つでは</a:t>
            </a:r>
            <a:endParaRPr lang="en-US" altLang="ja-JP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表しきれません</a:t>
            </a: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4811453" y="566670"/>
            <a:ext cx="23391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2400" dirty="0">
                <a:solidFill>
                  <a:srgbClr val="FF0000"/>
                </a:solidFill>
              </a:rPr>
              <a:t>空間曲線の曲率</a:t>
            </a:r>
          </a:p>
        </p:txBody>
      </p:sp>
    </p:spTree>
    <p:extLst>
      <p:ext uri="{BB962C8B-B14F-4D97-AF65-F5344CB8AC3E}">
        <p14:creationId xmlns:p14="http://schemas.microsoft.com/office/powerpoint/2010/main" val="30865815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000"/>
    </mc:Choice>
    <mc:Fallback xmlns="">
      <p:transition spd="slow" advTm="15000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円弧 3"/>
          <p:cNvSpPr/>
          <p:nvPr/>
        </p:nvSpPr>
        <p:spPr>
          <a:xfrm rot="6648864">
            <a:off x="2161792" y="-375792"/>
            <a:ext cx="6996941" cy="4512216"/>
          </a:xfrm>
          <a:prstGeom prst="arc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194843" y="554267"/>
            <a:ext cx="14157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>
                <a:solidFill>
                  <a:srgbClr val="FF0000"/>
                </a:solidFill>
              </a:rPr>
              <a:t>接触平面</a:t>
            </a:r>
          </a:p>
        </p:txBody>
      </p:sp>
      <p:cxnSp>
        <p:nvCxnSpPr>
          <p:cNvPr id="7" name="直線矢印コネクタ 6"/>
          <p:cNvCxnSpPr/>
          <p:nvPr/>
        </p:nvCxnSpPr>
        <p:spPr>
          <a:xfrm flipV="1">
            <a:off x="6529589" y="3709115"/>
            <a:ext cx="991673" cy="837127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/>
              <p:cNvSpPr txBox="1"/>
              <p:nvPr/>
            </p:nvSpPr>
            <p:spPr>
              <a:xfrm>
                <a:off x="6393453" y="4556700"/>
                <a:ext cx="84568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kumimoji="1" lang="en-US" altLang="ja-JP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kumimoji="1" lang="en-US" altLang="ja-JP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kumimoji="1" lang="en-US" altLang="ja-JP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kumimoji="1" lang="ja-JP" altLang="en-US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" name="テキスト ボックス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93453" y="4556700"/>
                <a:ext cx="845681" cy="461665"/>
              </a:xfrm>
              <a:prstGeom prst="rect">
                <a:avLst/>
              </a:prstGeom>
              <a:blipFill rotWithShape="0">
                <a:blip r:embed="rId2"/>
                <a:stretch>
                  <a:fillRect r="-1439" b="-1710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/>
              <p:cNvSpPr txBox="1"/>
              <p:nvPr/>
            </p:nvSpPr>
            <p:spPr>
              <a:xfrm>
                <a:off x="7458075" y="3741536"/>
                <a:ext cx="91832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′(</m:t>
                      </m:r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kumimoji="1" lang="ja-JP" altLang="en-US" sz="2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9" name="テキスト ボックス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58075" y="3741536"/>
                <a:ext cx="918328" cy="461665"/>
              </a:xfrm>
              <a:prstGeom prst="rect">
                <a:avLst/>
              </a:prstGeom>
              <a:blipFill rotWithShape="0">
                <a:blip r:embed="rId3"/>
                <a:stretch>
                  <a:fillRect r="-1325" b="-1710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テキスト ボックス 9"/>
          <p:cNvSpPr txBox="1"/>
          <p:nvPr/>
        </p:nvSpPr>
        <p:spPr>
          <a:xfrm>
            <a:off x="8372069" y="3775150"/>
            <a:ext cx="31373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solidFill>
                  <a:srgbClr val="FF0000"/>
                </a:solidFill>
              </a:rPr>
              <a:t>速度ベクトル＝単位接ベクトル</a:t>
            </a:r>
          </a:p>
        </p:txBody>
      </p:sp>
      <p:cxnSp>
        <p:nvCxnSpPr>
          <p:cNvPr id="3" name="直線矢印コネクタ 2"/>
          <p:cNvCxnSpPr/>
          <p:nvPr/>
        </p:nvCxnSpPr>
        <p:spPr>
          <a:xfrm flipH="1" flipV="1">
            <a:off x="5756856" y="4327301"/>
            <a:ext cx="772733" cy="229399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線矢印コネクタ 5"/>
          <p:cNvCxnSpPr/>
          <p:nvPr/>
        </p:nvCxnSpPr>
        <p:spPr>
          <a:xfrm flipH="1" flipV="1">
            <a:off x="5228823" y="4144482"/>
            <a:ext cx="1300766" cy="401760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テキスト ボックス 12"/>
              <p:cNvSpPr txBox="1"/>
              <p:nvPr/>
            </p:nvSpPr>
            <p:spPr>
              <a:xfrm>
                <a:off x="4758378" y="3614815"/>
                <a:ext cx="87293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𝑁</m:t>
                      </m:r>
                      <m:r>
                        <a:rPr kumimoji="1" lang="en-US" altLang="ja-JP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kumimoji="1" lang="en-US" altLang="ja-JP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kumimoji="1" lang="en-US" altLang="ja-JP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kumimoji="1" lang="ja-JP" altLang="en-US" sz="24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13" name="テキスト ボックス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58378" y="3614815"/>
                <a:ext cx="872931" cy="461665"/>
              </a:xfrm>
              <a:prstGeom prst="rect">
                <a:avLst/>
              </a:prstGeom>
              <a:blipFill rotWithShape="0">
                <a:blip r:embed="rId4"/>
                <a:stretch>
                  <a:fillRect r="-1399" b="-1710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テキスト ボックス 13"/>
          <p:cNvSpPr txBox="1"/>
          <p:nvPr/>
        </p:nvSpPr>
        <p:spPr>
          <a:xfrm>
            <a:off x="2765203" y="3670259"/>
            <a:ext cx="21226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</a:rPr>
              <a:t>主法線単位ベクトル</a:t>
            </a:r>
          </a:p>
        </p:txBody>
      </p:sp>
      <p:sp>
        <p:nvSpPr>
          <p:cNvPr id="2" name="平行四辺形 1"/>
          <p:cNvSpPr/>
          <p:nvPr/>
        </p:nvSpPr>
        <p:spPr>
          <a:xfrm rot="1052601">
            <a:off x="3721624" y="2997784"/>
            <a:ext cx="5615927" cy="2635249"/>
          </a:xfrm>
          <a:prstGeom prst="parallelogram">
            <a:avLst>
              <a:gd name="adj" fmla="val 70866"/>
            </a:avLst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7363241" y="5580992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solidFill>
                  <a:srgbClr val="C00000"/>
                </a:solidFill>
              </a:rPr>
              <a:t>接触平面</a:t>
            </a: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10633174" y="326141"/>
            <a:ext cx="1292662" cy="233814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さて速度ベクトルと</a:t>
            </a:r>
            <a:endParaRPr lang="en-US" altLang="ja-JP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主法線単位ベクトルが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張る平面のことを</a:t>
            </a:r>
            <a:endParaRPr lang="en-US" altLang="ja-JP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接触平面と呼びます</a:t>
            </a:r>
            <a:endParaRPr kumimoji="1" lang="ja-JP" altLang="en-US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97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円弧 3"/>
          <p:cNvSpPr/>
          <p:nvPr/>
        </p:nvSpPr>
        <p:spPr>
          <a:xfrm rot="6648864">
            <a:off x="2161792" y="-375792"/>
            <a:ext cx="6996941" cy="4512216"/>
          </a:xfrm>
          <a:prstGeom prst="arc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463081" y="550626"/>
            <a:ext cx="27719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2400" dirty="0">
                <a:solidFill>
                  <a:srgbClr val="FF0000"/>
                </a:solidFill>
              </a:rPr>
              <a:t>従法線単位ベクトル</a:t>
            </a:r>
          </a:p>
        </p:txBody>
      </p:sp>
      <p:cxnSp>
        <p:nvCxnSpPr>
          <p:cNvPr id="7" name="直線矢印コネクタ 6"/>
          <p:cNvCxnSpPr/>
          <p:nvPr/>
        </p:nvCxnSpPr>
        <p:spPr>
          <a:xfrm flipV="1">
            <a:off x="6529589" y="3709115"/>
            <a:ext cx="991673" cy="837127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/>
              <p:cNvSpPr txBox="1"/>
              <p:nvPr/>
            </p:nvSpPr>
            <p:spPr>
              <a:xfrm>
                <a:off x="6393453" y="4556700"/>
                <a:ext cx="84568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kumimoji="1" lang="en-US" altLang="ja-JP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kumimoji="1" lang="en-US" altLang="ja-JP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kumimoji="1" lang="en-US" altLang="ja-JP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kumimoji="1" lang="ja-JP" altLang="en-US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" name="テキスト ボックス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93453" y="4556700"/>
                <a:ext cx="845681" cy="461665"/>
              </a:xfrm>
              <a:prstGeom prst="rect">
                <a:avLst/>
              </a:prstGeom>
              <a:blipFill rotWithShape="0">
                <a:blip r:embed="rId2"/>
                <a:stretch>
                  <a:fillRect r="-1439" b="-1710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/>
              <p:cNvSpPr txBox="1"/>
              <p:nvPr/>
            </p:nvSpPr>
            <p:spPr>
              <a:xfrm>
                <a:off x="7458075" y="3741536"/>
                <a:ext cx="91832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′(</m:t>
                      </m:r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kumimoji="1" lang="ja-JP" altLang="en-US" sz="2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9" name="テキスト ボックス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58075" y="3741536"/>
                <a:ext cx="918328" cy="461665"/>
              </a:xfrm>
              <a:prstGeom prst="rect">
                <a:avLst/>
              </a:prstGeom>
              <a:blipFill rotWithShape="0">
                <a:blip r:embed="rId3"/>
                <a:stretch>
                  <a:fillRect r="-1325" b="-1710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テキスト ボックス 9"/>
          <p:cNvSpPr txBox="1"/>
          <p:nvPr/>
        </p:nvSpPr>
        <p:spPr>
          <a:xfrm>
            <a:off x="8372069" y="3775150"/>
            <a:ext cx="31373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solidFill>
                  <a:srgbClr val="FF0000"/>
                </a:solidFill>
              </a:rPr>
              <a:t>速度ベクトル＝単位接ベクトル</a:t>
            </a:r>
          </a:p>
        </p:txBody>
      </p:sp>
      <p:cxnSp>
        <p:nvCxnSpPr>
          <p:cNvPr id="3" name="直線矢印コネクタ 2"/>
          <p:cNvCxnSpPr/>
          <p:nvPr/>
        </p:nvCxnSpPr>
        <p:spPr>
          <a:xfrm flipH="1" flipV="1">
            <a:off x="5756856" y="4327301"/>
            <a:ext cx="772733" cy="229399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線矢印コネクタ 5"/>
          <p:cNvCxnSpPr/>
          <p:nvPr/>
        </p:nvCxnSpPr>
        <p:spPr>
          <a:xfrm flipH="1" flipV="1">
            <a:off x="5228823" y="4144482"/>
            <a:ext cx="1300766" cy="401760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テキスト ボックス 12"/>
              <p:cNvSpPr txBox="1"/>
              <p:nvPr/>
            </p:nvSpPr>
            <p:spPr>
              <a:xfrm>
                <a:off x="4758378" y="3614815"/>
                <a:ext cx="87293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𝑁</m:t>
                      </m:r>
                      <m:r>
                        <a:rPr kumimoji="1" lang="en-US" altLang="ja-JP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kumimoji="1" lang="en-US" altLang="ja-JP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kumimoji="1" lang="en-US" altLang="ja-JP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kumimoji="1" lang="ja-JP" altLang="en-US" sz="24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13" name="テキスト ボックス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58378" y="3614815"/>
                <a:ext cx="872931" cy="461665"/>
              </a:xfrm>
              <a:prstGeom prst="rect">
                <a:avLst/>
              </a:prstGeom>
              <a:blipFill rotWithShape="0">
                <a:blip r:embed="rId4"/>
                <a:stretch>
                  <a:fillRect r="-1399" b="-1710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テキスト ボックス 13"/>
          <p:cNvSpPr txBox="1"/>
          <p:nvPr/>
        </p:nvSpPr>
        <p:spPr>
          <a:xfrm>
            <a:off x="2765203" y="3670259"/>
            <a:ext cx="21226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</a:rPr>
              <a:t>主法線単位ベクトル</a:t>
            </a:r>
          </a:p>
        </p:txBody>
      </p:sp>
      <p:sp>
        <p:nvSpPr>
          <p:cNvPr id="2" name="平行四辺形 1"/>
          <p:cNvSpPr/>
          <p:nvPr/>
        </p:nvSpPr>
        <p:spPr>
          <a:xfrm rot="1052601">
            <a:off x="3721624" y="2997784"/>
            <a:ext cx="5615927" cy="2635249"/>
          </a:xfrm>
          <a:prstGeom prst="parallelogram">
            <a:avLst>
              <a:gd name="adj" fmla="val 70866"/>
            </a:avLst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7363241" y="5580992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solidFill>
                  <a:srgbClr val="C00000"/>
                </a:solidFill>
              </a:rPr>
              <a:t>接触平面</a:t>
            </a:r>
          </a:p>
        </p:txBody>
      </p:sp>
      <p:cxnSp>
        <p:nvCxnSpPr>
          <p:cNvPr id="16" name="直線矢印コネクタ 15"/>
          <p:cNvCxnSpPr/>
          <p:nvPr/>
        </p:nvCxnSpPr>
        <p:spPr>
          <a:xfrm flipV="1">
            <a:off x="6529589" y="3193961"/>
            <a:ext cx="0" cy="1352281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テキスト ボックス 16"/>
              <p:cNvSpPr txBox="1"/>
              <p:nvPr/>
            </p:nvSpPr>
            <p:spPr>
              <a:xfrm>
                <a:off x="5918582" y="2298363"/>
                <a:ext cx="288931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𝐵</m:t>
                      </m:r>
                      <m:d>
                        <m:dPr>
                          <m:ctrlPr>
                            <a:rPr kumimoji="1" lang="en-US" altLang="ja-JP" sz="2400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kumimoji="1" lang="en-US" altLang="ja-JP" sz="2400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kumimoji="1" lang="en-US" altLang="ja-JP" sz="2400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kumimoji="1" lang="en-US" altLang="ja-JP" sz="2400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kumimoji="1" lang="en-US" altLang="ja-JP" sz="2400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′(</m:t>
                      </m:r>
                      <m:r>
                        <a:rPr kumimoji="1" lang="en-US" altLang="ja-JP" sz="2400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kumimoji="1" lang="en-US" altLang="ja-JP" sz="2400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)×</m:t>
                      </m:r>
                      <m:r>
                        <a:rPr lang="en-US" altLang="ja-JP" sz="2400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𝑁</m:t>
                      </m:r>
                      <m:r>
                        <a:rPr lang="en-US" altLang="ja-JP" sz="2400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altLang="ja-JP" sz="2400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altLang="ja-JP" sz="2400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kumimoji="1" lang="ja-JP" altLang="en-US" sz="2400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17" name="テキスト ボックス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18582" y="2298363"/>
                <a:ext cx="2889317" cy="461665"/>
              </a:xfrm>
              <a:prstGeom prst="rect">
                <a:avLst/>
              </a:prstGeom>
              <a:blipFill rotWithShape="0">
                <a:blip r:embed="rId5"/>
                <a:stretch>
                  <a:fillRect b="-1710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テキスト ボックス 17"/>
          <p:cNvSpPr txBox="1"/>
          <p:nvPr/>
        </p:nvSpPr>
        <p:spPr>
          <a:xfrm>
            <a:off x="3858305" y="2343939"/>
            <a:ext cx="21226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>
                <a:solidFill>
                  <a:srgbClr val="7030A0"/>
                </a:solidFill>
              </a:rPr>
              <a:t>従法線単位ベクトル</a:t>
            </a: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9802178" y="326141"/>
            <a:ext cx="2123658" cy="300659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ここで速度ベクトルと</a:t>
            </a:r>
            <a:endParaRPr lang="en-US" altLang="ja-JP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主法線単位ベクトルの</a:t>
            </a:r>
            <a:endParaRPr lang="en-US" altLang="ja-JP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外積をとれば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これは接触平面に垂直な</a:t>
            </a:r>
            <a:endParaRPr lang="en-US" altLang="ja-JP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単位ベクトルとなりますが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これを従法線単位ベクトルと</a:t>
            </a:r>
            <a:endParaRPr lang="en-US" altLang="ja-JP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呼びます</a:t>
            </a:r>
            <a:endParaRPr kumimoji="1" lang="ja-JP" altLang="en-US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842581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000"/>
    </mc:Choice>
    <mc:Fallback xmlns="">
      <p:transition spd="slow" advTm="15000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円弧 3"/>
          <p:cNvSpPr/>
          <p:nvPr/>
        </p:nvSpPr>
        <p:spPr>
          <a:xfrm rot="6648864">
            <a:off x="2161792" y="-375792"/>
            <a:ext cx="6996941" cy="4512216"/>
          </a:xfrm>
          <a:prstGeom prst="arc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7" name="直線矢印コネクタ 6"/>
          <p:cNvCxnSpPr/>
          <p:nvPr/>
        </p:nvCxnSpPr>
        <p:spPr>
          <a:xfrm flipV="1">
            <a:off x="6529589" y="3709115"/>
            <a:ext cx="991673" cy="837127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/>
              <p:cNvSpPr txBox="1"/>
              <p:nvPr/>
            </p:nvSpPr>
            <p:spPr>
              <a:xfrm>
                <a:off x="6393453" y="4556700"/>
                <a:ext cx="84568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kumimoji="1" lang="en-US" altLang="ja-JP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kumimoji="1" lang="en-US" altLang="ja-JP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kumimoji="1" lang="en-US" altLang="ja-JP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kumimoji="1" lang="ja-JP" altLang="en-US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" name="テキスト ボックス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93453" y="4556700"/>
                <a:ext cx="845681" cy="461665"/>
              </a:xfrm>
              <a:prstGeom prst="rect">
                <a:avLst/>
              </a:prstGeom>
              <a:blipFill rotWithShape="0">
                <a:blip r:embed="rId2"/>
                <a:stretch>
                  <a:fillRect r="-1439" b="-1710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/>
              <p:cNvSpPr txBox="1"/>
              <p:nvPr/>
            </p:nvSpPr>
            <p:spPr>
              <a:xfrm>
                <a:off x="7458075" y="3741536"/>
                <a:ext cx="91832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′(</m:t>
                      </m:r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kumimoji="1" lang="ja-JP" altLang="en-US" sz="2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9" name="テキスト ボックス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58075" y="3741536"/>
                <a:ext cx="918328" cy="461665"/>
              </a:xfrm>
              <a:prstGeom prst="rect">
                <a:avLst/>
              </a:prstGeom>
              <a:blipFill rotWithShape="0">
                <a:blip r:embed="rId3"/>
                <a:stretch>
                  <a:fillRect r="-1325" b="-1710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テキスト ボックス 9"/>
          <p:cNvSpPr txBox="1"/>
          <p:nvPr/>
        </p:nvSpPr>
        <p:spPr>
          <a:xfrm>
            <a:off x="8372069" y="3775150"/>
            <a:ext cx="31373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solidFill>
                  <a:srgbClr val="FF0000"/>
                </a:solidFill>
              </a:rPr>
              <a:t>速度ベクトル＝単位接ベクトル</a:t>
            </a:r>
          </a:p>
        </p:txBody>
      </p:sp>
      <p:cxnSp>
        <p:nvCxnSpPr>
          <p:cNvPr id="3" name="直線矢印コネクタ 2"/>
          <p:cNvCxnSpPr/>
          <p:nvPr/>
        </p:nvCxnSpPr>
        <p:spPr>
          <a:xfrm flipH="1" flipV="1">
            <a:off x="5756856" y="4327301"/>
            <a:ext cx="772733" cy="229399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線矢印コネクタ 5"/>
          <p:cNvCxnSpPr/>
          <p:nvPr/>
        </p:nvCxnSpPr>
        <p:spPr>
          <a:xfrm flipH="1" flipV="1">
            <a:off x="5228823" y="4144482"/>
            <a:ext cx="1300766" cy="401760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テキスト ボックス 12"/>
              <p:cNvSpPr txBox="1"/>
              <p:nvPr/>
            </p:nvSpPr>
            <p:spPr>
              <a:xfrm>
                <a:off x="4758378" y="3614815"/>
                <a:ext cx="87293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𝑁</m:t>
                      </m:r>
                      <m:r>
                        <a:rPr kumimoji="1" lang="en-US" altLang="ja-JP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kumimoji="1" lang="en-US" altLang="ja-JP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kumimoji="1" lang="en-US" altLang="ja-JP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kumimoji="1" lang="ja-JP" altLang="en-US" sz="24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13" name="テキスト ボックス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58378" y="3614815"/>
                <a:ext cx="872931" cy="461665"/>
              </a:xfrm>
              <a:prstGeom prst="rect">
                <a:avLst/>
              </a:prstGeom>
              <a:blipFill rotWithShape="0">
                <a:blip r:embed="rId4"/>
                <a:stretch>
                  <a:fillRect r="-1399" b="-1710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テキスト ボックス 13"/>
          <p:cNvSpPr txBox="1"/>
          <p:nvPr/>
        </p:nvSpPr>
        <p:spPr>
          <a:xfrm>
            <a:off x="2765203" y="3670259"/>
            <a:ext cx="21226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</a:rPr>
              <a:t>主法線単位ベクトル</a:t>
            </a:r>
          </a:p>
        </p:txBody>
      </p:sp>
      <p:sp>
        <p:nvSpPr>
          <p:cNvPr id="2" name="平行四辺形 1"/>
          <p:cNvSpPr/>
          <p:nvPr/>
        </p:nvSpPr>
        <p:spPr>
          <a:xfrm rot="1052601">
            <a:off x="3721624" y="2997784"/>
            <a:ext cx="5615927" cy="2635249"/>
          </a:xfrm>
          <a:prstGeom prst="parallelogram">
            <a:avLst>
              <a:gd name="adj" fmla="val 70866"/>
            </a:avLst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7363241" y="5580992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solidFill>
                  <a:srgbClr val="C00000"/>
                </a:solidFill>
              </a:rPr>
              <a:t>接触平面</a:t>
            </a:r>
          </a:p>
        </p:txBody>
      </p:sp>
      <p:cxnSp>
        <p:nvCxnSpPr>
          <p:cNvPr id="16" name="直線矢印コネクタ 15"/>
          <p:cNvCxnSpPr/>
          <p:nvPr/>
        </p:nvCxnSpPr>
        <p:spPr>
          <a:xfrm flipV="1">
            <a:off x="6529589" y="3193961"/>
            <a:ext cx="0" cy="1352281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テキスト ボックス 16"/>
              <p:cNvSpPr txBox="1"/>
              <p:nvPr/>
            </p:nvSpPr>
            <p:spPr>
              <a:xfrm>
                <a:off x="5918582" y="2298363"/>
                <a:ext cx="288931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𝐵</m:t>
                      </m:r>
                      <m:d>
                        <m:dPr>
                          <m:ctrlPr>
                            <a:rPr kumimoji="1" lang="en-US" altLang="ja-JP" sz="2400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kumimoji="1" lang="en-US" altLang="ja-JP" sz="2400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kumimoji="1" lang="en-US" altLang="ja-JP" sz="2400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kumimoji="1" lang="en-US" altLang="ja-JP" sz="2400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kumimoji="1" lang="en-US" altLang="ja-JP" sz="2400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′(</m:t>
                      </m:r>
                      <m:r>
                        <a:rPr kumimoji="1" lang="en-US" altLang="ja-JP" sz="2400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kumimoji="1" lang="en-US" altLang="ja-JP" sz="2400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)×</m:t>
                      </m:r>
                      <m:r>
                        <a:rPr lang="en-US" altLang="ja-JP" sz="2400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𝑁</m:t>
                      </m:r>
                      <m:r>
                        <a:rPr lang="en-US" altLang="ja-JP" sz="2400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altLang="ja-JP" sz="2400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altLang="ja-JP" sz="2400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kumimoji="1" lang="ja-JP" altLang="en-US" sz="2400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17" name="テキスト ボックス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18582" y="2298363"/>
                <a:ext cx="2889317" cy="461665"/>
              </a:xfrm>
              <a:prstGeom prst="rect">
                <a:avLst/>
              </a:prstGeom>
              <a:blipFill rotWithShape="0">
                <a:blip r:embed="rId5"/>
                <a:stretch>
                  <a:fillRect b="-1710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テキスト ボックス 17"/>
          <p:cNvSpPr txBox="1"/>
          <p:nvPr/>
        </p:nvSpPr>
        <p:spPr>
          <a:xfrm>
            <a:off x="3858305" y="2343939"/>
            <a:ext cx="21226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>
                <a:solidFill>
                  <a:srgbClr val="7030A0"/>
                </a:solidFill>
              </a:rPr>
              <a:t>従法線単位ベクトル</a:t>
            </a: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3826551" y="2022288"/>
            <a:ext cx="24801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solidFill>
                  <a:schemeClr val="accent4">
                    <a:lumMod val="75000"/>
                  </a:schemeClr>
                </a:solidFill>
              </a:rPr>
              <a:t>こちら側を上と見なす！</a:t>
            </a: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9525179" y="326141"/>
            <a:ext cx="2400657" cy="3548407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この従法線単位ベクトルの</a:t>
            </a:r>
            <a:endParaRPr lang="en-US" altLang="ja-JP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方向を上と見なします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速度ベクトル・主法線単位ベクトル</a:t>
            </a:r>
            <a:endParaRPr lang="en-US" altLang="ja-JP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・従法線単位ベクトルは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曲線上の各点ごとに</a:t>
            </a:r>
            <a:endParaRPr lang="en-US" altLang="ja-JP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その点を原点とする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右手系の正規直交基をなします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これをフルネ・セレ枠と呼びます</a:t>
            </a:r>
            <a:endParaRPr kumimoji="1" lang="ja-JP" altLang="en-US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4463081" y="550626"/>
            <a:ext cx="27719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2400" dirty="0">
                <a:solidFill>
                  <a:srgbClr val="FF0000"/>
                </a:solidFill>
              </a:rPr>
              <a:t>従法線単位ベクトル</a:t>
            </a:r>
          </a:p>
        </p:txBody>
      </p:sp>
    </p:spTree>
    <p:extLst>
      <p:ext uri="{BB962C8B-B14F-4D97-AF65-F5344CB8AC3E}">
        <p14:creationId xmlns:p14="http://schemas.microsoft.com/office/powerpoint/2010/main" val="3119552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000"/>
    </mc:Choice>
    <mc:Fallback xmlns="">
      <p:transition spd="slow" advTm="15000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円弧 3"/>
          <p:cNvSpPr/>
          <p:nvPr/>
        </p:nvSpPr>
        <p:spPr>
          <a:xfrm rot="6648864">
            <a:off x="2161792" y="-375792"/>
            <a:ext cx="6996941" cy="4512216"/>
          </a:xfrm>
          <a:prstGeom prst="arc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7" name="直線矢印コネクタ 6"/>
          <p:cNvCxnSpPr/>
          <p:nvPr/>
        </p:nvCxnSpPr>
        <p:spPr>
          <a:xfrm flipV="1">
            <a:off x="6529589" y="3709115"/>
            <a:ext cx="991673" cy="837127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/>
              <p:cNvSpPr txBox="1"/>
              <p:nvPr/>
            </p:nvSpPr>
            <p:spPr>
              <a:xfrm>
                <a:off x="6393453" y="4556700"/>
                <a:ext cx="84568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kumimoji="1" lang="en-US" altLang="ja-JP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kumimoji="1" lang="en-US" altLang="ja-JP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kumimoji="1" lang="en-US" altLang="ja-JP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kumimoji="1" lang="ja-JP" altLang="en-US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" name="テキスト ボックス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93453" y="4556700"/>
                <a:ext cx="845681" cy="461665"/>
              </a:xfrm>
              <a:prstGeom prst="rect">
                <a:avLst/>
              </a:prstGeom>
              <a:blipFill rotWithShape="0">
                <a:blip r:embed="rId2"/>
                <a:stretch>
                  <a:fillRect r="-1439" b="-1710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/>
              <p:cNvSpPr txBox="1"/>
              <p:nvPr/>
            </p:nvSpPr>
            <p:spPr>
              <a:xfrm>
                <a:off x="7458075" y="3741536"/>
                <a:ext cx="91832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′(</m:t>
                      </m:r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kumimoji="1" lang="ja-JP" altLang="en-US" sz="2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9" name="テキスト ボックス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58075" y="3741536"/>
                <a:ext cx="918328" cy="461665"/>
              </a:xfrm>
              <a:prstGeom prst="rect">
                <a:avLst/>
              </a:prstGeom>
              <a:blipFill rotWithShape="0">
                <a:blip r:embed="rId3"/>
                <a:stretch>
                  <a:fillRect r="-1325" b="-1710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テキスト ボックス 9"/>
          <p:cNvSpPr txBox="1"/>
          <p:nvPr/>
        </p:nvSpPr>
        <p:spPr>
          <a:xfrm>
            <a:off x="8372069" y="3775150"/>
            <a:ext cx="31373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solidFill>
                  <a:srgbClr val="FF0000"/>
                </a:solidFill>
              </a:rPr>
              <a:t>速度ベクトル＝単位接ベクトル</a:t>
            </a:r>
          </a:p>
        </p:txBody>
      </p:sp>
      <p:cxnSp>
        <p:nvCxnSpPr>
          <p:cNvPr id="3" name="直線矢印コネクタ 2"/>
          <p:cNvCxnSpPr/>
          <p:nvPr/>
        </p:nvCxnSpPr>
        <p:spPr>
          <a:xfrm flipH="1" flipV="1">
            <a:off x="5756856" y="4327301"/>
            <a:ext cx="772733" cy="229399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線矢印コネクタ 5"/>
          <p:cNvCxnSpPr/>
          <p:nvPr/>
        </p:nvCxnSpPr>
        <p:spPr>
          <a:xfrm flipH="1" flipV="1">
            <a:off x="5228823" y="4144482"/>
            <a:ext cx="1300766" cy="401760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テキスト ボックス 12"/>
              <p:cNvSpPr txBox="1"/>
              <p:nvPr/>
            </p:nvSpPr>
            <p:spPr>
              <a:xfrm>
                <a:off x="4758378" y="3614815"/>
                <a:ext cx="87293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𝑁</m:t>
                      </m:r>
                      <m:r>
                        <a:rPr kumimoji="1" lang="en-US" altLang="ja-JP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kumimoji="1" lang="en-US" altLang="ja-JP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kumimoji="1" lang="en-US" altLang="ja-JP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kumimoji="1" lang="ja-JP" altLang="en-US" sz="24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13" name="テキスト ボックス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58378" y="3614815"/>
                <a:ext cx="872931" cy="461665"/>
              </a:xfrm>
              <a:prstGeom prst="rect">
                <a:avLst/>
              </a:prstGeom>
              <a:blipFill rotWithShape="0">
                <a:blip r:embed="rId4"/>
                <a:stretch>
                  <a:fillRect r="-1399" b="-1710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テキスト ボックス 13"/>
          <p:cNvSpPr txBox="1"/>
          <p:nvPr/>
        </p:nvSpPr>
        <p:spPr>
          <a:xfrm>
            <a:off x="2765203" y="3670259"/>
            <a:ext cx="21226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</a:rPr>
              <a:t>主法線単位ベクトル</a:t>
            </a:r>
          </a:p>
        </p:txBody>
      </p:sp>
      <p:sp>
        <p:nvSpPr>
          <p:cNvPr id="2" name="平行四辺形 1"/>
          <p:cNvSpPr/>
          <p:nvPr/>
        </p:nvSpPr>
        <p:spPr>
          <a:xfrm rot="1052601">
            <a:off x="3721624" y="2997784"/>
            <a:ext cx="5615927" cy="2635249"/>
          </a:xfrm>
          <a:prstGeom prst="parallelogram">
            <a:avLst>
              <a:gd name="adj" fmla="val 70866"/>
            </a:avLst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7363241" y="5580992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solidFill>
                  <a:srgbClr val="C00000"/>
                </a:solidFill>
              </a:rPr>
              <a:t>接触平面</a:t>
            </a:r>
          </a:p>
        </p:txBody>
      </p:sp>
      <p:cxnSp>
        <p:nvCxnSpPr>
          <p:cNvPr id="16" name="直線矢印コネクタ 15"/>
          <p:cNvCxnSpPr/>
          <p:nvPr/>
        </p:nvCxnSpPr>
        <p:spPr>
          <a:xfrm flipV="1">
            <a:off x="6529589" y="3193961"/>
            <a:ext cx="0" cy="1352281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テキスト ボックス 16"/>
              <p:cNvSpPr txBox="1"/>
              <p:nvPr/>
            </p:nvSpPr>
            <p:spPr>
              <a:xfrm>
                <a:off x="5918582" y="2298363"/>
                <a:ext cx="84863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𝐵</m:t>
                      </m:r>
                      <m:d>
                        <m:dPr>
                          <m:ctrlPr>
                            <a:rPr kumimoji="1" lang="en-US" altLang="ja-JP" sz="2400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kumimoji="1" lang="en-US" altLang="ja-JP" sz="2400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</m:oMath>
                  </m:oMathPara>
                </a14:m>
                <a:endParaRPr kumimoji="1" lang="ja-JP" altLang="en-US" sz="2400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17" name="テキスト ボックス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18582" y="2298363"/>
                <a:ext cx="848630" cy="461665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テキスト ボックス 17"/>
          <p:cNvSpPr txBox="1"/>
          <p:nvPr/>
        </p:nvSpPr>
        <p:spPr>
          <a:xfrm>
            <a:off x="3858305" y="2343939"/>
            <a:ext cx="21226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>
                <a:solidFill>
                  <a:srgbClr val="7030A0"/>
                </a:solidFill>
              </a:rPr>
              <a:t>従法線単位ベクトル</a:t>
            </a:r>
          </a:p>
        </p:txBody>
      </p:sp>
      <p:sp>
        <p:nvSpPr>
          <p:cNvPr id="12" name="平行四辺形 11"/>
          <p:cNvSpPr/>
          <p:nvPr/>
        </p:nvSpPr>
        <p:spPr>
          <a:xfrm rot="16200000">
            <a:off x="3677097" y="2466976"/>
            <a:ext cx="5235832" cy="3521598"/>
          </a:xfrm>
          <a:prstGeom prst="parallelogram">
            <a:avLst>
              <a:gd name="adj" fmla="val 30519"/>
            </a:avLst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3592063" y="5379886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solidFill>
                  <a:srgbClr val="92D050"/>
                </a:solidFill>
              </a:rPr>
              <a:t>法平面</a:t>
            </a: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10633174" y="326141"/>
            <a:ext cx="1292662" cy="233814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主法線単位ベクトルと</a:t>
            </a:r>
            <a:endParaRPr lang="en-US" altLang="ja-JP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従法線単位ベクトルが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張る平面のことを</a:t>
            </a:r>
            <a:endParaRPr lang="en-US" altLang="ja-JP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法平面と呼びます</a:t>
            </a:r>
            <a:endParaRPr kumimoji="1" lang="ja-JP" altLang="en-US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5325208" y="550626"/>
            <a:ext cx="11079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dirty="0">
                <a:solidFill>
                  <a:srgbClr val="FF0000"/>
                </a:solidFill>
              </a:rPr>
              <a:t>法</a:t>
            </a:r>
            <a:r>
              <a:rPr kumimoji="1" lang="ja-JP" altLang="en-US" sz="2400" dirty="0">
                <a:solidFill>
                  <a:srgbClr val="FF0000"/>
                </a:solidFill>
              </a:rPr>
              <a:t>平面</a:t>
            </a:r>
          </a:p>
        </p:txBody>
      </p:sp>
    </p:spTree>
    <p:extLst>
      <p:ext uri="{BB962C8B-B14F-4D97-AF65-F5344CB8AC3E}">
        <p14:creationId xmlns:p14="http://schemas.microsoft.com/office/powerpoint/2010/main" val="12117194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円弧 3"/>
          <p:cNvSpPr/>
          <p:nvPr/>
        </p:nvSpPr>
        <p:spPr>
          <a:xfrm rot="6648864">
            <a:off x="2161792" y="-375792"/>
            <a:ext cx="6996941" cy="4512216"/>
          </a:xfrm>
          <a:prstGeom prst="arc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7" name="直線矢印コネクタ 6"/>
          <p:cNvCxnSpPr/>
          <p:nvPr/>
        </p:nvCxnSpPr>
        <p:spPr>
          <a:xfrm flipV="1">
            <a:off x="6529589" y="3709115"/>
            <a:ext cx="991673" cy="837127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/>
              <p:cNvSpPr txBox="1"/>
              <p:nvPr/>
            </p:nvSpPr>
            <p:spPr>
              <a:xfrm>
                <a:off x="6393453" y="4556700"/>
                <a:ext cx="84568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kumimoji="1" lang="en-US" altLang="ja-JP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kumimoji="1" lang="en-US" altLang="ja-JP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kumimoji="1" lang="en-US" altLang="ja-JP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kumimoji="1" lang="ja-JP" altLang="en-US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" name="テキスト ボックス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93453" y="4556700"/>
                <a:ext cx="845681" cy="461665"/>
              </a:xfrm>
              <a:prstGeom prst="rect">
                <a:avLst/>
              </a:prstGeom>
              <a:blipFill rotWithShape="0">
                <a:blip r:embed="rId2"/>
                <a:stretch>
                  <a:fillRect r="-1439" b="-1710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/>
              <p:cNvSpPr txBox="1"/>
              <p:nvPr/>
            </p:nvSpPr>
            <p:spPr>
              <a:xfrm>
                <a:off x="7458075" y="3741536"/>
                <a:ext cx="91832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′(</m:t>
                      </m:r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kumimoji="1" lang="ja-JP" altLang="en-US" sz="2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9" name="テキスト ボックス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58075" y="3741536"/>
                <a:ext cx="918328" cy="461665"/>
              </a:xfrm>
              <a:prstGeom prst="rect">
                <a:avLst/>
              </a:prstGeom>
              <a:blipFill rotWithShape="0">
                <a:blip r:embed="rId3"/>
                <a:stretch>
                  <a:fillRect r="-1325" b="-1710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テキスト ボックス 9"/>
          <p:cNvSpPr txBox="1"/>
          <p:nvPr/>
        </p:nvSpPr>
        <p:spPr>
          <a:xfrm>
            <a:off x="8372069" y="3775150"/>
            <a:ext cx="31373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solidFill>
                  <a:srgbClr val="FF0000"/>
                </a:solidFill>
              </a:rPr>
              <a:t>速度ベクトル＝単位接ベクトル</a:t>
            </a:r>
          </a:p>
        </p:txBody>
      </p:sp>
      <p:cxnSp>
        <p:nvCxnSpPr>
          <p:cNvPr id="3" name="直線矢印コネクタ 2"/>
          <p:cNvCxnSpPr/>
          <p:nvPr/>
        </p:nvCxnSpPr>
        <p:spPr>
          <a:xfrm flipH="1" flipV="1">
            <a:off x="5756856" y="4327301"/>
            <a:ext cx="772733" cy="229399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線矢印コネクタ 5"/>
          <p:cNvCxnSpPr/>
          <p:nvPr/>
        </p:nvCxnSpPr>
        <p:spPr>
          <a:xfrm flipH="1" flipV="1">
            <a:off x="5228823" y="4144482"/>
            <a:ext cx="1300766" cy="401760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テキスト ボックス 12"/>
              <p:cNvSpPr txBox="1"/>
              <p:nvPr/>
            </p:nvSpPr>
            <p:spPr>
              <a:xfrm>
                <a:off x="4758378" y="3614815"/>
                <a:ext cx="87293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𝑁</m:t>
                      </m:r>
                      <m:r>
                        <a:rPr kumimoji="1" lang="en-US" altLang="ja-JP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kumimoji="1" lang="en-US" altLang="ja-JP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kumimoji="1" lang="en-US" altLang="ja-JP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kumimoji="1" lang="ja-JP" altLang="en-US" sz="24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13" name="テキスト ボックス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58378" y="3614815"/>
                <a:ext cx="872931" cy="461665"/>
              </a:xfrm>
              <a:prstGeom prst="rect">
                <a:avLst/>
              </a:prstGeom>
              <a:blipFill rotWithShape="0">
                <a:blip r:embed="rId4"/>
                <a:stretch>
                  <a:fillRect r="-1399" b="-1710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テキスト ボックス 13"/>
          <p:cNvSpPr txBox="1"/>
          <p:nvPr/>
        </p:nvSpPr>
        <p:spPr>
          <a:xfrm>
            <a:off x="2765203" y="3670259"/>
            <a:ext cx="21226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</a:rPr>
              <a:t>主法線単位ベクトル</a:t>
            </a:r>
          </a:p>
        </p:txBody>
      </p:sp>
      <p:sp>
        <p:nvSpPr>
          <p:cNvPr id="2" name="平行四辺形 1"/>
          <p:cNvSpPr/>
          <p:nvPr/>
        </p:nvSpPr>
        <p:spPr>
          <a:xfrm rot="1052601">
            <a:off x="3721624" y="2997784"/>
            <a:ext cx="5615927" cy="2635249"/>
          </a:xfrm>
          <a:prstGeom prst="parallelogram">
            <a:avLst>
              <a:gd name="adj" fmla="val 70866"/>
            </a:avLst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7363241" y="5580992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solidFill>
                  <a:srgbClr val="C00000"/>
                </a:solidFill>
              </a:rPr>
              <a:t>接触平面</a:t>
            </a:r>
          </a:p>
        </p:txBody>
      </p:sp>
      <p:cxnSp>
        <p:nvCxnSpPr>
          <p:cNvPr id="16" name="直線矢印コネクタ 15"/>
          <p:cNvCxnSpPr/>
          <p:nvPr/>
        </p:nvCxnSpPr>
        <p:spPr>
          <a:xfrm flipV="1">
            <a:off x="6529589" y="3193961"/>
            <a:ext cx="0" cy="1352281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テキスト ボックス 16"/>
              <p:cNvSpPr txBox="1"/>
              <p:nvPr/>
            </p:nvSpPr>
            <p:spPr>
              <a:xfrm>
                <a:off x="5918582" y="2298363"/>
                <a:ext cx="84863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𝐵</m:t>
                      </m:r>
                      <m:d>
                        <m:dPr>
                          <m:ctrlPr>
                            <a:rPr kumimoji="1" lang="en-US" altLang="ja-JP" sz="2400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kumimoji="1" lang="en-US" altLang="ja-JP" sz="2400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</m:oMath>
                  </m:oMathPara>
                </a14:m>
                <a:endParaRPr kumimoji="1" lang="ja-JP" altLang="en-US" sz="2400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17" name="テキスト ボックス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18582" y="2298363"/>
                <a:ext cx="848630" cy="461665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テキスト ボックス 17"/>
          <p:cNvSpPr txBox="1"/>
          <p:nvPr/>
        </p:nvSpPr>
        <p:spPr>
          <a:xfrm>
            <a:off x="3858305" y="2343939"/>
            <a:ext cx="21226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>
                <a:solidFill>
                  <a:srgbClr val="7030A0"/>
                </a:solidFill>
              </a:rPr>
              <a:t>従法線単位ベクトル</a:t>
            </a:r>
          </a:p>
        </p:txBody>
      </p:sp>
      <p:sp>
        <p:nvSpPr>
          <p:cNvPr id="12" name="平行四辺形 11"/>
          <p:cNvSpPr/>
          <p:nvPr/>
        </p:nvSpPr>
        <p:spPr>
          <a:xfrm rot="16200000">
            <a:off x="3677097" y="2466976"/>
            <a:ext cx="5235832" cy="3521598"/>
          </a:xfrm>
          <a:prstGeom prst="parallelogram">
            <a:avLst>
              <a:gd name="adj" fmla="val 30519"/>
            </a:avLst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3592063" y="5379886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solidFill>
                  <a:srgbClr val="92D050"/>
                </a:solidFill>
              </a:rPr>
              <a:t>法平面</a:t>
            </a:r>
          </a:p>
        </p:txBody>
      </p:sp>
      <p:sp>
        <p:nvSpPr>
          <p:cNvPr id="20" name="平行四辺形 19"/>
          <p:cNvSpPr/>
          <p:nvPr/>
        </p:nvSpPr>
        <p:spPr>
          <a:xfrm rot="19215006">
            <a:off x="3970664" y="2449884"/>
            <a:ext cx="5581471" cy="2791525"/>
          </a:xfrm>
          <a:prstGeom prst="parallelogram">
            <a:avLst>
              <a:gd name="adj" fmla="val 85905"/>
            </a:avLst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8067441" y="969777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>
                <a:solidFill>
                  <a:srgbClr val="002060"/>
                </a:solidFill>
              </a:rPr>
              <a:t>展</a:t>
            </a:r>
            <a:r>
              <a:rPr kumimoji="1" lang="ja-JP" altLang="en-US" dirty="0">
                <a:solidFill>
                  <a:srgbClr val="002060"/>
                </a:solidFill>
              </a:rPr>
              <a:t>直平面</a:t>
            </a: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10633174" y="326141"/>
            <a:ext cx="1292662" cy="233814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また速度ベクトルと</a:t>
            </a:r>
            <a:endParaRPr lang="en-US" altLang="ja-JP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従法線単位ベクトルが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張る平面のことを</a:t>
            </a:r>
            <a:endParaRPr lang="en-US" altLang="ja-JP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展直平面と呼びます</a:t>
            </a:r>
            <a:endParaRPr kumimoji="1" lang="ja-JP" altLang="en-US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5194843" y="554267"/>
            <a:ext cx="14157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dirty="0">
                <a:solidFill>
                  <a:srgbClr val="FF0000"/>
                </a:solidFill>
              </a:rPr>
              <a:t>展直</a:t>
            </a:r>
            <a:r>
              <a:rPr kumimoji="1" lang="ja-JP" altLang="en-US" sz="2400" dirty="0">
                <a:solidFill>
                  <a:srgbClr val="FF0000"/>
                </a:solidFill>
              </a:rPr>
              <a:t>平面</a:t>
            </a:r>
          </a:p>
        </p:txBody>
      </p:sp>
    </p:spTree>
    <p:extLst>
      <p:ext uri="{BB962C8B-B14F-4D97-AF65-F5344CB8AC3E}">
        <p14:creationId xmlns:p14="http://schemas.microsoft.com/office/powerpoint/2010/main" val="3546186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円弧 3"/>
          <p:cNvSpPr/>
          <p:nvPr/>
        </p:nvSpPr>
        <p:spPr>
          <a:xfrm rot="6648864">
            <a:off x="2161792" y="-375792"/>
            <a:ext cx="6996941" cy="4512216"/>
          </a:xfrm>
          <a:prstGeom prst="arc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438244" y="554278"/>
            <a:ext cx="2771913" cy="83099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ja-JP" altLang="en-US" sz="2400" dirty="0">
                <a:solidFill>
                  <a:srgbClr val="FF0000"/>
                </a:solidFill>
              </a:rPr>
              <a:t>主法線単位ベクトル</a:t>
            </a:r>
            <a:endParaRPr kumimoji="1" lang="en-US" altLang="ja-JP" sz="2400" dirty="0">
              <a:solidFill>
                <a:srgbClr val="FF0000"/>
              </a:solidFill>
            </a:endParaRPr>
          </a:p>
          <a:p>
            <a:pPr algn="ctr"/>
            <a:r>
              <a:rPr lang="ja-JP" altLang="en-US" sz="2400" dirty="0">
                <a:solidFill>
                  <a:srgbClr val="FF0000"/>
                </a:solidFill>
              </a:rPr>
              <a:t>の微分</a:t>
            </a:r>
            <a:endParaRPr kumimoji="1" lang="ja-JP" altLang="en-US" sz="2400" dirty="0">
              <a:solidFill>
                <a:srgbClr val="FF0000"/>
              </a:solidFill>
            </a:endParaRPr>
          </a:p>
        </p:txBody>
      </p:sp>
      <p:cxnSp>
        <p:nvCxnSpPr>
          <p:cNvPr id="7" name="直線矢印コネクタ 6"/>
          <p:cNvCxnSpPr/>
          <p:nvPr/>
        </p:nvCxnSpPr>
        <p:spPr>
          <a:xfrm flipV="1">
            <a:off x="6529589" y="3709115"/>
            <a:ext cx="991673" cy="837127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/>
              <p:cNvSpPr txBox="1"/>
              <p:nvPr/>
            </p:nvSpPr>
            <p:spPr>
              <a:xfrm>
                <a:off x="6393453" y="4556700"/>
                <a:ext cx="84568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kumimoji="1" lang="en-US" altLang="ja-JP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kumimoji="1" lang="en-US" altLang="ja-JP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kumimoji="1" lang="en-US" altLang="ja-JP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kumimoji="1" lang="ja-JP" altLang="en-US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" name="テキスト ボックス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93453" y="4556700"/>
                <a:ext cx="845681" cy="461665"/>
              </a:xfrm>
              <a:prstGeom prst="rect">
                <a:avLst/>
              </a:prstGeom>
              <a:blipFill rotWithShape="0">
                <a:blip r:embed="rId2"/>
                <a:stretch>
                  <a:fillRect r="-1439" b="-1710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/>
              <p:cNvSpPr txBox="1"/>
              <p:nvPr/>
            </p:nvSpPr>
            <p:spPr>
              <a:xfrm>
                <a:off x="7458075" y="3741536"/>
                <a:ext cx="91832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′(</m:t>
                      </m:r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kumimoji="1" lang="ja-JP" altLang="en-US" sz="2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9" name="テキスト ボックス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58075" y="3741536"/>
                <a:ext cx="918328" cy="461665"/>
              </a:xfrm>
              <a:prstGeom prst="rect">
                <a:avLst/>
              </a:prstGeom>
              <a:blipFill rotWithShape="0">
                <a:blip r:embed="rId3"/>
                <a:stretch>
                  <a:fillRect r="-1325" b="-1710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テキスト ボックス 9"/>
          <p:cNvSpPr txBox="1"/>
          <p:nvPr/>
        </p:nvSpPr>
        <p:spPr>
          <a:xfrm>
            <a:off x="8372069" y="3775150"/>
            <a:ext cx="31373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solidFill>
                  <a:srgbClr val="FF0000"/>
                </a:solidFill>
              </a:rPr>
              <a:t>速度ベクトル＝単位接ベクトル</a:t>
            </a:r>
          </a:p>
        </p:txBody>
      </p:sp>
      <p:cxnSp>
        <p:nvCxnSpPr>
          <p:cNvPr id="3" name="直線矢印コネクタ 2"/>
          <p:cNvCxnSpPr/>
          <p:nvPr/>
        </p:nvCxnSpPr>
        <p:spPr>
          <a:xfrm flipH="1" flipV="1">
            <a:off x="5756856" y="4327301"/>
            <a:ext cx="772733" cy="229399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線矢印コネクタ 5"/>
          <p:cNvCxnSpPr/>
          <p:nvPr/>
        </p:nvCxnSpPr>
        <p:spPr>
          <a:xfrm flipH="1" flipV="1">
            <a:off x="5228823" y="4144482"/>
            <a:ext cx="1300766" cy="401760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テキスト ボックス 12"/>
              <p:cNvSpPr txBox="1"/>
              <p:nvPr/>
            </p:nvSpPr>
            <p:spPr>
              <a:xfrm>
                <a:off x="4758378" y="3614815"/>
                <a:ext cx="87293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𝑁</m:t>
                      </m:r>
                      <m:r>
                        <a:rPr kumimoji="1" lang="en-US" altLang="ja-JP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kumimoji="1" lang="en-US" altLang="ja-JP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kumimoji="1" lang="en-US" altLang="ja-JP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kumimoji="1" lang="ja-JP" altLang="en-US" sz="24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13" name="テキスト ボックス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58378" y="3614815"/>
                <a:ext cx="872931" cy="461665"/>
              </a:xfrm>
              <a:prstGeom prst="rect">
                <a:avLst/>
              </a:prstGeom>
              <a:blipFill rotWithShape="0">
                <a:blip r:embed="rId4"/>
                <a:stretch>
                  <a:fillRect r="-1399" b="-1710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テキスト ボックス 13"/>
          <p:cNvSpPr txBox="1"/>
          <p:nvPr/>
        </p:nvSpPr>
        <p:spPr>
          <a:xfrm>
            <a:off x="2765203" y="3670259"/>
            <a:ext cx="21226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</a:rPr>
              <a:t>主法線単位ベクトル</a:t>
            </a:r>
          </a:p>
        </p:txBody>
      </p:sp>
      <p:cxnSp>
        <p:nvCxnSpPr>
          <p:cNvPr id="16" name="直線矢印コネクタ 15"/>
          <p:cNvCxnSpPr/>
          <p:nvPr/>
        </p:nvCxnSpPr>
        <p:spPr>
          <a:xfrm flipV="1">
            <a:off x="6529589" y="3193961"/>
            <a:ext cx="0" cy="1352281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テキスト ボックス 16"/>
              <p:cNvSpPr txBox="1"/>
              <p:nvPr/>
            </p:nvSpPr>
            <p:spPr>
              <a:xfrm>
                <a:off x="5918582" y="2298363"/>
                <a:ext cx="84863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𝐵</m:t>
                      </m:r>
                      <m:d>
                        <m:dPr>
                          <m:ctrlPr>
                            <a:rPr kumimoji="1" lang="en-US" altLang="ja-JP" sz="2400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kumimoji="1" lang="en-US" altLang="ja-JP" sz="2400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</m:oMath>
                  </m:oMathPara>
                </a14:m>
                <a:endParaRPr kumimoji="1" lang="ja-JP" altLang="en-US" sz="2400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17" name="テキスト ボックス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18582" y="2298363"/>
                <a:ext cx="848630" cy="461665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テキスト ボックス 17"/>
          <p:cNvSpPr txBox="1"/>
          <p:nvPr/>
        </p:nvSpPr>
        <p:spPr>
          <a:xfrm>
            <a:off x="3858305" y="2343939"/>
            <a:ext cx="21226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>
                <a:solidFill>
                  <a:srgbClr val="7030A0"/>
                </a:solidFill>
              </a:rPr>
              <a:t>従法線単位ベクトル</a:t>
            </a:r>
          </a:p>
        </p:txBody>
      </p:sp>
      <p:sp>
        <p:nvSpPr>
          <p:cNvPr id="20" name="平行四辺形 19"/>
          <p:cNvSpPr/>
          <p:nvPr/>
        </p:nvSpPr>
        <p:spPr>
          <a:xfrm rot="19215006">
            <a:off x="3970664" y="2449884"/>
            <a:ext cx="5581471" cy="2791525"/>
          </a:xfrm>
          <a:prstGeom prst="parallelogram">
            <a:avLst>
              <a:gd name="adj" fmla="val 85905"/>
            </a:avLst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8067441" y="969777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>
                <a:solidFill>
                  <a:srgbClr val="002060"/>
                </a:solidFill>
              </a:rPr>
              <a:t>展</a:t>
            </a:r>
            <a:r>
              <a:rPr kumimoji="1" lang="ja-JP" altLang="en-US" dirty="0">
                <a:solidFill>
                  <a:srgbClr val="002060"/>
                </a:solidFill>
              </a:rPr>
              <a:t>直平面</a:t>
            </a:r>
          </a:p>
        </p:txBody>
      </p:sp>
      <p:cxnSp>
        <p:nvCxnSpPr>
          <p:cNvPr id="23" name="直線矢印コネクタ 22"/>
          <p:cNvCxnSpPr/>
          <p:nvPr/>
        </p:nvCxnSpPr>
        <p:spPr>
          <a:xfrm flipH="1" flipV="1">
            <a:off x="5956750" y="4065059"/>
            <a:ext cx="572840" cy="481183"/>
          </a:xfrm>
          <a:prstGeom prst="straightConnector1">
            <a:avLst/>
          </a:prstGeom>
          <a:ln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テキスト ボックス 23"/>
              <p:cNvSpPr txBox="1"/>
              <p:nvPr/>
            </p:nvSpPr>
            <p:spPr>
              <a:xfrm>
                <a:off x="5614215" y="3610033"/>
                <a:ext cx="94557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𝑁</m:t>
                      </m:r>
                      <m:r>
                        <a:rPr kumimoji="1" lang="en-US" altLang="ja-JP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′(</m:t>
                      </m:r>
                      <m:r>
                        <a:rPr kumimoji="1" lang="en-US" altLang="ja-JP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kumimoji="1" lang="en-US" altLang="ja-JP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kumimoji="1" lang="ja-JP" altLang="en-US" sz="24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24" name="テキスト ボックス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14215" y="3610033"/>
                <a:ext cx="945579" cy="461665"/>
              </a:xfrm>
              <a:prstGeom prst="rect">
                <a:avLst/>
              </a:prstGeom>
              <a:blipFill rotWithShape="0">
                <a:blip r:embed="rId6"/>
                <a:stretch>
                  <a:fillRect r="-1290" b="-1710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テキスト ボックス 18"/>
          <p:cNvSpPr txBox="1"/>
          <p:nvPr/>
        </p:nvSpPr>
        <p:spPr>
          <a:xfrm>
            <a:off x="10356176" y="326141"/>
            <a:ext cx="1569660" cy="324223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今主法線単位ベクトルは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常に長さ１ですから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その微分は主法線単位ベクトル</a:t>
            </a:r>
            <a:endParaRPr lang="en-US" altLang="ja-JP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自身と直交します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つまり展直平面に含まれるので</a:t>
            </a:r>
            <a:endParaRPr kumimoji="1" lang="ja-JP" altLang="en-US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74224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円弧 3"/>
          <p:cNvSpPr/>
          <p:nvPr/>
        </p:nvSpPr>
        <p:spPr>
          <a:xfrm rot="6648864">
            <a:off x="2161792" y="-375792"/>
            <a:ext cx="6996941" cy="4512216"/>
          </a:xfrm>
          <a:prstGeom prst="arc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686323" y="541155"/>
            <a:ext cx="2339102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2400" dirty="0">
                <a:solidFill>
                  <a:srgbClr val="FF0000"/>
                </a:solidFill>
              </a:rPr>
              <a:t>空間曲線の捩率</a:t>
            </a:r>
          </a:p>
        </p:txBody>
      </p:sp>
      <p:cxnSp>
        <p:nvCxnSpPr>
          <p:cNvPr id="7" name="直線矢印コネクタ 6"/>
          <p:cNvCxnSpPr/>
          <p:nvPr/>
        </p:nvCxnSpPr>
        <p:spPr>
          <a:xfrm flipV="1">
            <a:off x="6529589" y="3709115"/>
            <a:ext cx="991673" cy="837127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/>
              <p:cNvSpPr txBox="1"/>
              <p:nvPr/>
            </p:nvSpPr>
            <p:spPr>
              <a:xfrm>
                <a:off x="6393453" y="4556700"/>
                <a:ext cx="84568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kumimoji="1" lang="en-US" altLang="ja-JP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kumimoji="1" lang="en-US" altLang="ja-JP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kumimoji="1" lang="en-US" altLang="ja-JP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kumimoji="1" lang="ja-JP" altLang="en-US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" name="テキスト ボックス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93453" y="4556700"/>
                <a:ext cx="845681" cy="461665"/>
              </a:xfrm>
              <a:prstGeom prst="rect">
                <a:avLst/>
              </a:prstGeom>
              <a:blipFill rotWithShape="0">
                <a:blip r:embed="rId2"/>
                <a:stretch>
                  <a:fillRect r="-1439" b="-1710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/>
              <p:cNvSpPr txBox="1"/>
              <p:nvPr/>
            </p:nvSpPr>
            <p:spPr>
              <a:xfrm>
                <a:off x="7458075" y="3741536"/>
                <a:ext cx="91832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′(</m:t>
                      </m:r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kumimoji="1" lang="ja-JP" altLang="en-US" sz="2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9" name="テキスト ボックス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58075" y="3741536"/>
                <a:ext cx="918328" cy="461665"/>
              </a:xfrm>
              <a:prstGeom prst="rect">
                <a:avLst/>
              </a:prstGeom>
              <a:blipFill rotWithShape="0">
                <a:blip r:embed="rId3"/>
                <a:stretch>
                  <a:fillRect r="-1325" b="-1710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テキスト ボックス 9"/>
          <p:cNvSpPr txBox="1"/>
          <p:nvPr/>
        </p:nvSpPr>
        <p:spPr>
          <a:xfrm>
            <a:off x="8372069" y="3775150"/>
            <a:ext cx="31373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solidFill>
                  <a:srgbClr val="FF0000"/>
                </a:solidFill>
              </a:rPr>
              <a:t>速度ベクトル＝単位接ベクトル</a:t>
            </a:r>
          </a:p>
        </p:txBody>
      </p:sp>
      <p:cxnSp>
        <p:nvCxnSpPr>
          <p:cNvPr id="3" name="直線矢印コネクタ 2"/>
          <p:cNvCxnSpPr/>
          <p:nvPr/>
        </p:nvCxnSpPr>
        <p:spPr>
          <a:xfrm flipH="1" flipV="1">
            <a:off x="5756856" y="4327301"/>
            <a:ext cx="772733" cy="229399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線矢印コネクタ 5"/>
          <p:cNvCxnSpPr/>
          <p:nvPr/>
        </p:nvCxnSpPr>
        <p:spPr>
          <a:xfrm flipH="1" flipV="1">
            <a:off x="5228823" y="4144482"/>
            <a:ext cx="1300766" cy="401760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テキスト ボックス 12"/>
              <p:cNvSpPr txBox="1"/>
              <p:nvPr/>
            </p:nvSpPr>
            <p:spPr>
              <a:xfrm>
                <a:off x="4758378" y="3614815"/>
                <a:ext cx="87293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𝑁</m:t>
                      </m:r>
                      <m:r>
                        <a:rPr kumimoji="1" lang="en-US" altLang="ja-JP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kumimoji="1" lang="en-US" altLang="ja-JP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kumimoji="1" lang="en-US" altLang="ja-JP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kumimoji="1" lang="ja-JP" altLang="en-US" sz="24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13" name="テキスト ボックス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58378" y="3614815"/>
                <a:ext cx="872931" cy="461665"/>
              </a:xfrm>
              <a:prstGeom prst="rect">
                <a:avLst/>
              </a:prstGeom>
              <a:blipFill rotWithShape="0">
                <a:blip r:embed="rId4"/>
                <a:stretch>
                  <a:fillRect r="-1399" b="-1710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テキスト ボックス 13"/>
          <p:cNvSpPr txBox="1"/>
          <p:nvPr/>
        </p:nvSpPr>
        <p:spPr>
          <a:xfrm>
            <a:off x="2765203" y="3670259"/>
            <a:ext cx="21226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</a:rPr>
              <a:t>主法線単位ベクトル</a:t>
            </a:r>
          </a:p>
        </p:txBody>
      </p:sp>
      <p:cxnSp>
        <p:nvCxnSpPr>
          <p:cNvPr id="16" name="直線矢印コネクタ 15"/>
          <p:cNvCxnSpPr/>
          <p:nvPr/>
        </p:nvCxnSpPr>
        <p:spPr>
          <a:xfrm flipV="1">
            <a:off x="6529589" y="3193961"/>
            <a:ext cx="0" cy="1352281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テキスト ボックス 16"/>
              <p:cNvSpPr txBox="1"/>
              <p:nvPr/>
            </p:nvSpPr>
            <p:spPr>
              <a:xfrm>
                <a:off x="5918582" y="2298363"/>
                <a:ext cx="84863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𝐵</m:t>
                      </m:r>
                      <m:d>
                        <m:dPr>
                          <m:ctrlPr>
                            <a:rPr kumimoji="1" lang="en-US" altLang="ja-JP" sz="2400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kumimoji="1" lang="en-US" altLang="ja-JP" sz="2400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</m:oMath>
                  </m:oMathPara>
                </a14:m>
                <a:endParaRPr kumimoji="1" lang="ja-JP" altLang="en-US" sz="2400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17" name="テキスト ボックス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18582" y="2298363"/>
                <a:ext cx="848630" cy="461665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テキスト ボックス 17"/>
          <p:cNvSpPr txBox="1"/>
          <p:nvPr/>
        </p:nvSpPr>
        <p:spPr>
          <a:xfrm>
            <a:off x="3858305" y="2343939"/>
            <a:ext cx="21226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>
                <a:solidFill>
                  <a:srgbClr val="7030A0"/>
                </a:solidFill>
              </a:rPr>
              <a:t>従法線単位ベクトル</a:t>
            </a:r>
          </a:p>
        </p:txBody>
      </p:sp>
      <p:sp>
        <p:nvSpPr>
          <p:cNvPr id="20" name="平行四辺形 19"/>
          <p:cNvSpPr/>
          <p:nvPr/>
        </p:nvSpPr>
        <p:spPr>
          <a:xfrm rot="19215006">
            <a:off x="3970664" y="2449884"/>
            <a:ext cx="5581471" cy="2791525"/>
          </a:xfrm>
          <a:prstGeom prst="parallelogram">
            <a:avLst>
              <a:gd name="adj" fmla="val 85905"/>
            </a:avLst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8067441" y="969777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>
                <a:solidFill>
                  <a:srgbClr val="002060"/>
                </a:solidFill>
              </a:rPr>
              <a:t>展</a:t>
            </a:r>
            <a:r>
              <a:rPr kumimoji="1" lang="ja-JP" altLang="en-US" dirty="0">
                <a:solidFill>
                  <a:srgbClr val="002060"/>
                </a:solidFill>
              </a:rPr>
              <a:t>直平面</a:t>
            </a:r>
          </a:p>
        </p:txBody>
      </p:sp>
      <p:cxnSp>
        <p:nvCxnSpPr>
          <p:cNvPr id="23" name="直線矢印コネクタ 22"/>
          <p:cNvCxnSpPr/>
          <p:nvPr/>
        </p:nvCxnSpPr>
        <p:spPr>
          <a:xfrm flipH="1" flipV="1">
            <a:off x="5956750" y="4065059"/>
            <a:ext cx="572840" cy="481183"/>
          </a:xfrm>
          <a:prstGeom prst="straightConnector1">
            <a:avLst/>
          </a:prstGeom>
          <a:ln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平行四辺形 24"/>
          <p:cNvSpPr/>
          <p:nvPr/>
        </p:nvSpPr>
        <p:spPr>
          <a:xfrm rot="19161655">
            <a:off x="5600224" y="3978011"/>
            <a:ext cx="1285893" cy="663416"/>
          </a:xfrm>
          <a:prstGeom prst="parallelogram">
            <a:avLst>
              <a:gd name="adj" fmla="val 85905"/>
            </a:avLst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テキスト ボックス 26"/>
              <p:cNvSpPr txBox="1"/>
              <p:nvPr/>
            </p:nvSpPr>
            <p:spPr>
              <a:xfrm>
                <a:off x="5614215" y="3610033"/>
                <a:ext cx="94557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𝑁</m:t>
                      </m:r>
                      <m:r>
                        <a:rPr kumimoji="1" lang="en-US" altLang="ja-JP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′(</m:t>
                      </m:r>
                      <m:r>
                        <a:rPr kumimoji="1" lang="en-US" altLang="ja-JP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kumimoji="1" lang="en-US" altLang="ja-JP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kumimoji="1" lang="ja-JP" altLang="en-US" sz="24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27" name="テキスト ボックス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14215" y="3610033"/>
                <a:ext cx="945579" cy="461665"/>
              </a:xfrm>
              <a:prstGeom prst="rect">
                <a:avLst/>
              </a:prstGeom>
              <a:blipFill rotWithShape="0">
                <a:blip r:embed="rId6"/>
                <a:stretch>
                  <a:fillRect r="-1290" b="-1710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8" name="直線矢印コネクタ 27"/>
          <p:cNvCxnSpPr/>
          <p:nvPr/>
        </p:nvCxnSpPr>
        <p:spPr>
          <a:xfrm flipH="1">
            <a:off x="5955422" y="4546241"/>
            <a:ext cx="574166" cy="433933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線矢印コネクタ 31"/>
          <p:cNvCxnSpPr/>
          <p:nvPr/>
        </p:nvCxnSpPr>
        <p:spPr>
          <a:xfrm flipV="1">
            <a:off x="6559794" y="3610033"/>
            <a:ext cx="0" cy="936208"/>
          </a:xfrm>
          <a:prstGeom prst="straightConnector1">
            <a:avLst/>
          </a:prstGeom>
          <a:ln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テキスト ボックス 34"/>
              <p:cNvSpPr txBox="1"/>
              <p:nvPr/>
            </p:nvSpPr>
            <p:spPr>
              <a:xfrm>
                <a:off x="5561485" y="4982147"/>
                <a:ext cx="1566503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24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m:rPr>
                          <m:sty m:val="p"/>
                        </m:rPr>
                        <a:rPr lang="en-US" altLang="ja-JP" sz="2400" i="1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σ</m:t>
                      </m:r>
                      <m:d>
                        <m:dPr>
                          <m:ctrlPr>
                            <a:rPr kumimoji="1" lang="en-US" altLang="ja-JP" sz="2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kumimoji="1" lang="en-US" altLang="ja-JP" sz="2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kumimoji="1" lang="en-US" altLang="ja-JP" sz="24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kumimoji="1" lang="en-US" altLang="ja-JP" sz="24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′(</m:t>
                      </m:r>
                      <m:r>
                        <a:rPr kumimoji="1" lang="en-US" altLang="ja-JP" sz="24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kumimoji="1" lang="en-US" altLang="ja-JP" sz="24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kumimoji="1" lang="ja-JP" altLang="en-US" sz="24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35" name="テキスト ボックス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1485" y="4982147"/>
                <a:ext cx="1566503" cy="461665"/>
              </a:xfrm>
              <a:prstGeom prst="rect">
                <a:avLst/>
              </a:prstGeom>
              <a:blipFill rotWithShape="0">
                <a:blip r:embed="rId7"/>
                <a:stretch>
                  <a:fillRect r="-7393" b="-1710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テキスト ボックス 35"/>
              <p:cNvSpPr txBox="1"/>
              <p:nvPr/>
            </p:nvSpPr>
            <p:spPr>
              <a:xfrm>
                <a:off x="6485935" y="3275265"/>
                <a:ext cx="141615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altLang="ja-JP" sz="2400" i="1" smtClean="0">
                          <a:solidFill>
                            <a:srgbClr val="92D050"/>
                          </a:solidFill>
                          <a:latin typeface="Cambria Math" panose="02040503050406030204" pitchFamily="18" charset="0"/>
                        </a:rPr>
                        <m:t>τ</m:t>
                      </m:r>
                      <m:d>
                        <m:dPr>
                          <m:ctrlPr>
                            <a:rPr kumimoji="1" lang="en-US" altLang="ja-JP" sz="2400" b="0" i="1" smtClean="0">
                              <a:solidFill>
                                <a:srgbClr val="92D05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kumimoji="1" lang="en-US" altLang="ja-JP" sz="2400" b="0" i="1" smtClean="0">
                              <a:solidFill>
                                <a:srgbClr val="92D05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kumimoji="1" lang="en-US" altLang="ja-JP" sz="2400" b="0" i="1" smtClean="0">
                          <a:solidFill>
                            <a:srgbClr val="92D050"/>
                          </a:solidFill>
                          <a:latin typeface="Cambria Math" panose="02040503050406030204" pitchFamily="18" charset="0"/>
                        </a:rPr>
                        <m:t>𝐵</m:t>
                      </m:r>
                      <m:d>
                        <m:dPr>
                          <m:ctrlPr>
                            <a:rPr kumimoji="1" lang="en-US" altLang="ja-JP" sz="2400" b="0" i="1" smtClean="0">
                              <a:solidFill>
                                <a:srgbClr val="92D05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kumimoji="1" lang="en-US" altLang="ja-JP" sz="2400" b="0" i="1" smtClean="0">
                              <a:solidFill>
                                <a:srgbClr val="92D05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</m:oMath>
                  </m:oMathPara>
                </a14:m>
                <a:endParaRPr kumimoji="1" lang="ja-JP" altLang="en-US" sz="2400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36" name="テキスト ボックス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85935" y="3275265"/>
                <a:ext cx="1416157" cy="461665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テキスト ボックス 36"/>
              <p:cNvSpPr txBox="1"/>
              <p:nvPr/>
            </p:nvSpPr>
            <p:spPr>
              <a:xfrm>
                <a:off x="7729991" y="3321675"/>
                <a:ext cx="110806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ja-JP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τ</m:t>
                    </m:r>
                    <m:d>
                      <m:dPr>
                        <m:ctrlPr>
                          <a:rPr lang="en-US" altLang="ja-JP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ja-JP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</m:oMath>
                </a14:m>
                <a:r>
                  <a:rPr lang="en-US" altLang="ja-JP" dirty="0">
                    <a:solidFill>
                      <a:srgbClr val="FF0000"/>
                    </a:solidFill>
                  </a:rPr>
                  <a:t>:</a:t>
                </a:r>
                <a:r>
                  <a:rPr lang="ja-JP" altLang="en-US" dirty="0">
                    <a:solidFill>
                      <a:srgbClr val="FF0000"/>
                    </a:solidFill>
                  </a:rPr>
                  <a:t>捩率</a:t>
                </a:r>
              </a:p>
            </p:txBody>
          </p:sp>
        </mc:Choice>
        <mc:Fallback xmlns="">
          <p:sp>
            <p:nvSpPr>
              <p:cNvPr id="37" name="テキスト ボックス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29991" y="3321675"/>
                <a:ext cx="1108060" cy="369332"/>
              </a:xfrm>
              <a:prstGeom prst="rect">
                <a:avLst/>
              </a:prstGeom>
              <a:blipFill rotWithShape="0">
                <a:blip r:embed="rId9"/>
                <a:stretch>
                  <a:fillRect t="-15000" r="-4396" b="-28333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テキスト ボックス 37"/>
              <p:cNvSpPr txBox="1"/>
              <p:nvPr/>
            </p:nvSpPr>
            <p:spPr>
              <a:xfrm>
                <a:off x="7068314" y="5000137"/>
                <a:ext cx="112889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ja-JP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σ</m:t>
                    </m:r>
                    <m:d>
                      <m:dPr>
                        <m:ctrlPr>
                          <a:rPr lang="en-US" altLang="ja-JP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ja-JP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</m:oMath>
                </a14:m>
                <a:r>
                  <a:rPr lang="en-US" altLang="ja-JP" dirty="0">
                    <a:solidFill>
                      <a:srgbClr val="FF0000"/>
                    </a:solidFill>
                  </a:rPr>
                  <a:t>:</a:t>
                </a:r>
                <a:r>
                  <a:rPr lang="ja-JP" altLang="en-US" dirty="0">
                    <a:solidFill>
                      <a:srgbClr val="FF0000"/>
                    </a:solidFill>
                  </a:rPr>
                  <a:t>曲率</a:t>
                </a:r>
              </a:p>
            </p:txBody>
          </p:sp>
        </mc:Choice>
        <mc:Fallback xmlns="">
          <p:sp>
            <p:nvSpPr>
              <p:cNvPr id="38" name="テキスト ボックス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68314" y="5000137"/>
                <a:ext cx="1128899" cy="369332"/>
              </a:xfrm>
              <a:prstGeom prst="rect">
                <a:avLst/>
              </a:prstGeom>
              <a:blipFill rotWithShape="0">
                <a:blip r:embed="rId10"/>
                <a:stretch>
                  <a:fillRect t="-13115" r="-3784" b="-2623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テキスト ボックス 25"/>
          <p:cNvSpPr txBox="1"/>
          <p:nvPr/>
        </p:nvSpPr>
        <p:spPr>
          <a:xfrm>
            <a:off x="9248180" y="326141"/>
            <a:ext cx="2677656" cy="324704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速度ベクトルと</a:t>
            </a:r>
            <a:endParaRPr lang="en-US" altLang="ja-JP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従法線単位ベクトルの</a:t>
            </a:r>
            <a:endParaRPr lang="en-US" altLang="ja-JP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一次結合で表されます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その従法線単位ベクトル</a:t>
            </a:r>
            <a:endParaRPr lang="en-US" altLang="ja-JP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方向の成分をれいり</a:t>
            </a:r>
            <a:r>
              <a:rPr lang="ja-JP" altLang="en-US" dirty="0" err="1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つ</a:t>
            </a:r>
            <a:endParaRPr lang="en-US" altLang="ja-JP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またはねじれ</a:t>
            </a:r>
            <a:r>
              <a:rPr lang="ja-JP" altLang="en-US" dirty="0" err="1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り</a:t>
            </a:r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つと呼びます</a:t>
            </a:r>
            <a:endParaRPr lang="en-US" altLang="ja-JP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一方速度ベクトル方向の成分は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曲率のマイナス１倍に</a:t>
            </a:r>
            <a:endParaRPr lang="en-US" altLang="ja-JP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なっています</a:t>
            </a: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255281" y="347482"/>
            <a:ext cx="1015663" cy="256736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ちなみに捩率の捩は</a:t>
            </a:r>
            <a:endParaRPr lang="en-US" altLang="ja-JP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ねじれるではなく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よじれるという漢字です</a:t>
            </a:r>
          </a:p>
        </p:txBody>
      </p:sp>
    </p:spTree>
    <p:extLst>
      <p:ext uri="{BB962C8B-B14F-4D97-AF65-F5344CB8AC3E}">
        <p14:creationId xmlns:p14="http://schemas.microsoft.com/office/powerpoint/2010/main" val="12062140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0"/>
    </mc:Choice>
    <mc:Fallback xmlns="">
      <p:transition spd="slow" advTm="2000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円弧 3"/>
          <p:cNvSpPr/>
          <p:nvPr/>
        </p:nvSpPr>
        <p:spPr>
          <a:xfrm rot="6648864">
            <a:off x="2161792" y="-375792"/>
            <a:ext cx="6996941" cy="4512216"/>
          </a:xfrm>
          <a:prstGeom prst="arc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056437" y="566670"/>
            <a:ext cx="384913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>
                <a:solidFill>
                  <a:srgbClr val="FF0000"/>
                </a:solidFill>
              </a:rPr>
              <a:t>弧長パラメーター表示された</a:t>
            </a:r>
            <a:endParaRPr kumimoji="1" lang="en-US" altLang="ja-JP" sz="2400" dirty="0">
              <a:solidFill>
                <a:srgbClr val="FF0000"/>
              </a:solidFill>
            </a:endParaRPr>
          </a:p>
          <a:p>
            <a:pPr algn="ctr"/>
            <a:r>
              <a:rPr kumimoji="1" lang="ja-JP" altLang="en-US" sz="2400" dirty="0">
                <a:solidFill>
                  <a:srgbClr val="FF0000"/>
                </a:solidFill>
              </a:rPr>
              <a:t>空間曲線</a:t>
            </a:r>
          </a:p>
        </p:txBody>
      </p:sp>
      <p:cxnSp>
        <p:nvCxnSpPr>
          <p:cNvPr id="7" name="直線矢印コネクタ 6"/>
          <p:cNvCxnSpPr/>
          <p:nvPr/>
        </p:nvCxnSpPr>
        <p:spPr>
          <a:xfrm flipV="1">
            <a:off x="6529589" y="3709115"/>
            <a:ext cx="991673" cy="837127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/>
              <p:cNvSpPr txBox="1"/>
              <p:nvPr/>
            </p:nvSpPr>
            <p:spPr>
              <a:xfrm>
                <a:off x="6393453" y="4556700"/>
                <a:ext cx="84568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kumimoji="1" lang="en-US" altLang="ja-JP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kumimoji="1" lang="en-US" altLang="ja-JP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kumimoji="1" lang="en-US" altLang="ja-JP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kumimoji="1" lang="ja-JP" altLang="en-US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" name="テキスト ボックス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93453" y="4556700"/>
                <a:ext cx="845681" cy="461665"/>
              </a:xfrm>
              <a:prstGeom prst="rect">
                <a:avLst/>
              </a:prstGeom>
              <a:blipFill rotWithShape="0">
                <a:blip r:embed="rId2"/>
                <a:stretch>
                  <a:fillRect r="-1439" b="-1710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/>
              <p:cNvSpPr txBox="1"/>
              <p:nvPr/>
            </p:nvSpPr>
            <p:spPr>
              <a:xfrm>
                <a:off x="7458075" y="3741536"/>
                <a:ext cx="91832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′(</m:t>
                      </m:r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kumimoji="1" lang="ja-JP" altLang="en-US" sz="2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9" name="テキスト ボックス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58075" y="3741536"/>
                <a:ext cx="918328" cy="461665"/>
              </a:xfrm>
              <a:prstGeom prst="rect">
                <a:avLst/>
              </a:prstGeom>
              <a:blipFill rotWithShape="0">
                <a:blip r:embed="rId3"/>
                <a:stretch>
                  <a:fillRect r="-1325" b="-1710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テキスト ボックス 9"/>
          <p:cNvSpPr txBox="1"/>
          <p:nvPr/>
        </p:nvSpPr>
        <p:spPr>
          <a:xfrm>
            <a:off x="8372069" y="3775150"/>
            <a:ext cx="31373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solidFill>
                  <a:srgbClr val="FF0000"/>
                </a:solidFill>
              </a:rPr>
              <a:t>速度ベクトル＝単位接ベクトル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0633174" y="326141"/>
            <a:ext cx="1292662" cy="3275897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今回は３次元空間の中の曲線の</a:t>
            </a:r>
            <a:endParaRPr lang="en-US" altLang="ja-JP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曲率について考えます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今回も弧長パラメーターで</a:t>
            </a:r>
            <a:endParaRPr lang="en-US" altLang="ja-JP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表示しておきます</a:t>
            </a:r>
            <a:endParaRPr kumimoji="1" lang="ja-JP" altLang="en-US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276070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円弧 3"/>
          <p:cNvSpPr/>
          <p:nvPr/>
        </p:nvSpPr>
        <p:spPr>
          <a:xfrm rot="6648864">
            <a:off x="2161792" y="-375792"/>
            <a:ext cx="6996941" cy="4512216"/>
          </a:xfrm>
          <a:prstGeom prst="arc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7" name="直線矢印コネクタ 6"/>
          <p:cNvCxnSpPr/>
          <p:nvPr/>
        </p:nvCxnSpPr>
        <p:spPr>
          <a:xfrm flipV="1">
            <a:off x="6529589" y="3709115"/>
            <a:ext cx="991673" cy="837127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/>
              <p:cNvSpPr txBox="1"/>
              <p:nvPr/>
            </p:nvSpPr>
            <p:spPr>
              <a:xfrm>
                <a:off x="6393453" y="4556700"/>
                <a:ext cx="84568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kumimoji="1" lang="en-US" altLang="ja-JP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kumimoji="1" lang="en-US" altLang="ja-JP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kumimoji="1" lang="en-US" altLang="ja-JP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kumimoji="1" lang="ja-JP" altLang="en-US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" name="テキスト ボックス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93453" y="4556700"/>
                <a:ext cx="845681" cy="461665"/>
              </a:xfrm>
              <a:prstGeom prst="rect">
                <a:avLst/>
              </a:prstGeom>
              <a:blipFill rotWithShape="0">
                <a:blip r:embed="rId2"/>
                <a:stretch>
                  <a:fillRect r="-1439" b="-1710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/>
              <p:cNvSpPr txBox="1"/>
              <p:nvPr/>
            </p:nvSpPr>
            <p:spPr>
              <a:xfrm>
                <a:off x="7458075" y="3741536"/>
                <a:ext cx="91832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′(</m:t>
                      </m:r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kumimoji="1" lang="ja-JP" altLang="en-US" sz="2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9" name="テキスト ボックス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58075" y="3741536"/>
                <a:ext cx="918328" cy="461665"/>
              </a:xfrm>
              <a:prstGeom prst="rect">
                <a:avLst/>
              </a:prstGeom>
              <a:blipFill rotWithShape="0">
                <a:blip r:embed="rId3"/>
                <a:stretch>
                  <a:fillRect r="-1325" b="-1710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テキスト ボックス 9"/>
          <p:cNvSpPr txBox="1"/>
          <p:nvPr/>
        </p:nvSpPr>
        <p:spPr>
          <a:xfrm>
            <a:off x="8372069" y="3775150"/>
            <a:ext cx="31373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solidFill>
                  <a:srgbClr val="FF0000"/>
                </a:solidFill>
              </a:rPr>
              <a:t>速度ベクトル＝単位接ベクトル</a:t>
            </a:r>
          </a:p>
        </p:txBody>
      </p:sp>
      <p:cxnSp>
        <p:nvCxnSpPr>
          <p:cNvPr id="3" name="直線矢印コネクタ 2"/>
          <p:cNvCxnSpPr/>
          <p:nvPr/>
        </p:nvCxnSpPr>
        <p:spPr>
          <a:xfrm flipH="1" flipV="1">
            <a:off x="5756856" y="4327301"/>
            <a:ext cx="772733" cy="229399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線矢印コネクタ 5"/>
          <p:cNvCxnSpPr/>
          <p:nvPr/>
        </p:nvCxnSpPr>
        <p:spPr>
          <a:xfrm flipH="1" flipV="1">
            <a:off x="5228823" y="4144482"/>
            <a:ext cx="1300766" cy="401760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テキスト ボックス 12"/>
              <p:cNvSpPr txBox="1"/>
              <p:nvPr/>
            </p:nvSpPr>
            <p:spPr>
              <a:xfrm>
                <a:off x="4758378" y="3614815"/>
                <a:ext cx="87293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𝑁</m:t>
                      </m:r>
                      <m:r>
                        <a:rPr kumimoji="1" lang="en-US" altLang="ja-JP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kumimoji="1" lang="en-US" altLang="ja-JP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kumimoji="1" lang="en-US" altLang="ja-JP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kumimoji="1" lang="ja-JP" altLang="en-US" sz="24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13" name="テキスト ボックス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58378" y="3614815"/>
                <a:ext cx="872931" cy="461665"/>
              </a:xfrm>
              <a:prstGeom prst="rect">
                <a:avLst/>
              </a:prstGeom>
              <a:blipFill rotWithShape="0">
                <a:blip r:embed="rId4"/>
                <a:stretch>
                  <a:fillRect r="-1399" b="-1710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テキスト ボックス 13"/>
          <p:cNvSpPr txBox="1"/>
          <p:nvPr/>
        </p:nvSpPr>
        <p:spPr>
          <a:xfrm>
            <a:off x="2765203" y="3670259"/>
            <a:ext cx="21226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</a:rPr>
              <a:t>主法線単位ベクトル</a:t>
            </a:r>
          </a:p>
        </p:txBody>
      </p:sp>
      <p:sp>
        <p:nvSpPr>
          <p:cNvPr id="2" name="平行四辺形 1"/>
          <p:cNvSpPr/>
          <p:nvPr/>
        </p:nvSpPr>
        <p:spPr>
          <a:xfrm rot="1052601">
            <a:off x="3721624" y="2997784"/>
            <a:ext cx="5615927" cy="2635249"/>
          </a:xfrm>
          <a:prstGeom prst="parallelogram">
            <a:avLst>
              <a:gd name="adj" fmla="val 70866"/>
            </a:avLst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7363241" y="5580992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solidFill>
                  <a:srgbClr val="C00000"/>
                </a:solidFill>
              </a:rPr>
              <a:t>接触平面</a:t>
            </a:r>
          </a:p>
        </p:txBody>
      </p:sp>
      <p:cxnSp>
        <p:nvCxnSpPr>
          <p:cNvPr id="16" name="直線矢印コネクタ 15"/>
          <p:cNvCxnSpPr/>
          <p:nvPr/>
        </p:nvCxnSpPr>
        <p:spPr>
          <a:xfrm flipV="1">
            <a:off x="6529589" y="3193961"/>
            <a:ext cx="0" cy="1352281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テキスト ボックス 16"/>
              <p:cNvSpPr txBox="1"/>
              <p:nvPr/>
            </p:nvSpPr>
            <p:spPr>
              <a:xfrm>
                <a:off x="5918582" y="2298363"/>
                <a:ext cx="84863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𝐵</m:t>
                      </m:r>
                      <m:d>
                        <m:dPr>
                          <m:ctrlPr>
                            <a:rPr kumimoji="1" lang="en-US" altLang="ja-JP" sz="2400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kumimoji="1" lang="en-US" altLang="ja-JP" sz="2400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</m:oMath>
                  </m:oMathPara>
                </a14:m>
                <a:endParaRPr kumimoji="1" lang="ja-JP" altLang="en-US" sz="2400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17" name="テキスト ボックス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18582" y="2298363"/>
                <a:ext cx="848630" cy="461665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テキスト ボックス 17"/>
          <p:cNvSpPr txBox="1"/>
          <p:nvPr/>
        </p:nvSpPr>
        <p:spPr>
          <a:xfrm>
            <a:off x="3858305" y="2343939"/>
            <a:ext cx="21226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>
                <a:solidFill>
                  <a:srgbClr val="7030A0"/>
                </a:solidFill>
              </a:rPr>
              <a:t>従法線単位ベクトル</a:t>
            </a:r>
          </a:p>
        </p:txBody>
      </p:sp>
      <p:cxnSp>
        <p:nvCxnSpPr>
          <p:cNvPr id="12" name="直線矢印コネクタ 11"/>
          <p:cNvCxnSpPr>
            <a:endCxn id="8" idx="3"/>
          </p:cNvCxnSpPr>
          <p:nvPr/>
        </p:nvCxnSpPr>
        <p:spPr>
          <a:xfrm>
            <a:off x="6529589" y="4556700"/>
            <a:ext cx="709545" cy="230833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テキスト ボックス 19"/>
              <p:cNvSpPr txBox="1"/>
              <p:nvPr/>
            </p:nvSpPr>
            <p:spPr>
              <a:xfrm>
                <a:off x="7236185" y="4615545"/>
                <a:ext cx="94154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kumimoji="1" lang="en-US" altLang="ja-JP" sz="2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kumimoji="1" lang="en-US" altLang="ja-JP" sz="2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sup>
                          <m:r>
                            <a:rPr kumimoji="1" lang="en-US" altLang="ja-JP" sz="2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kumimoji="1" lang="en-US" altLang="ja-JP" sz="2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kumimoji="1" lang="en-US" altLang="ja-JP" sz="2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</m:oMath>
                  </m:oMathPara>
                </a14:m>
                <a:endParaRPr kumimoji="1" lang="ja-JP" altLang="en-US" sz="24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20" name="テキスト ボックス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36185" y="4615545"/>
                <a:ext cx="941540" cy="461665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テキスト ボックス 18"/>
          <p:cNvSpPr txBox="1"/>
          <p:nvPr/>
        </p:nvSpPr>
        <p:spPr>
          <a:xfrm>
            <a:off x="10356176" y="326141"/>
            <a:ext cx="1569660" cy="325505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一方従法線単位ベクトルも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常に長さ１ですから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その微分は従法線単位ベクトル</a:t>
            </a:r>
            <a:endParaRPr lang="en-US" altLang="ja-JP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自身と直交します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つまり接触平面に含まれますが</a:t>
            </a:r>
            <a:endParaRPr kumimoji="1" lang="ja-JP" altLang="en-US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4438244" y="554278"/>
            <a:ext cx="2771913" cy="83099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ja-JP" altLang="en-US" sz="2400" dirty="0">
                <a:solidFill>
                  <a:srgbClr val="FF0000"/>
                </a:solidFill>
              </a:rPr>
              <a:t>従</a:t>
            </a:r>
            <a:r>
              <a:rPr kumimoji="1" lang="ja-JP" altLang="en-US" sz="2400" dirty="0">
                <a:solidFill>
                  <a:srgbClr val="FF0000"/>
                </a:solidFill>
              </a:rPr>
              <a:t>法線単位ベクトル</a:t>
            </a:r>
            <a:endParaRPr kumimoji="1" lang="en-US" altLang="ja-JP" sz="2400" dirty="0">
              <a:solidFill>
                <a:srgbClr val="FF0000"/>
              </a:solidFill>
            </a:endParaRPr>
          </a:p>
          <a:p>
            <a:pPr algn="ctr"/>
            <a:r>
              <a:rPr lang="ja-JP" altLang="en-US" sz="2400" dirty="0">
                <a:solidFill>
                  <a:srgbClr val="FF0000"/>
                </a:solidFill>
              </a:rPr>
              <a:t>の微分</a:t>
            </a:r>
            <a:endParaRPr kumimoji="1" lang="ja-JP" alt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49289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円弧 3"/>
          <p:cNvSpPr/>
          <p:nvPr/>
        </p:nvSpPr>
        <p:spPr>
          <a:xfrm rot="6648864">
            <a:off x="2161792" y="-375792"/>
            <a:ext cx="6996941" cy="4512216"/>
          </a:xfrm>
          <a:prstGeom prst="arc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7" name="直線矢印コネクタ 6"/>
          <p:cNvCxnSpPr/>
          <p:nvPr/>
        </p:nvCxnSpPr>
        <p:spPr>
          <a:xfrm flipV="1">
            <a:off x="6529589" y="3709115"/>
            <a:ext cx="991673" cy="837127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/>
              <p:cNvSpPr txBox="1"/>
              <p:nvPr/>
            </p:nvSpPr>
            <p:spPr>
              <a:xfrm>
                <a:off x="6393453" y="4556700"/>
                <a:ext cx="84568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kumimoji="1" lang="en-US" altLang="ja-JP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kumimoji="1" lang="en-US" altLang="ja-JP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kumimoji="1" lang="en-US" altLang="ja-JP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kumimoji="1" lang="ja-JP" altLang="en-US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" name="テキスト ボックス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93453" y="4556700"/>
                <a:ext cx="845681" cy="461665"/>
              </a:xfrm>
              <a:prstGeom prst="rect">
                <a:avLst/>
              </a:prstGeom>
              <a:blipFill rotWithShape="0">
                <a:blip r:embed="rId2"/>
                <a:stretch>
                  <a:fillRect r="-1439" b="-1710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/>
              <p:cNvSpPr txBox="1"/>
              <p:nvPr/>
            </p:nvSpPr>
            <p:spPr>
              <a:xfrm>
                <a:off x="7458075" y="3741536"/>
                <a:ext cx="91832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′(</m:t>
                      </m:r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kumimoji="1" lang="ja-JP" altLang="en-US" sz="2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9" name="テキスト ボックス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58075" y="3741536"/>
                <a:ext cx="918328" cy="461665"/>
              </a:xfrm>
              <a:prstGeom prst="rect">
                <a:avLst/>
              </a:prstGeom>
              <a:blipFill rotWithShape="0">
                <a:blip r:embed="rId3"/>
                <a:stretch>
                  <a:fillRect r="-1325" b="-1710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テキスト ボックス 9"/>
          <p:cNvSpPr txBox="1"/>
          <p:nvPr/>
        </p:nvSpPr>
        <p:spPr>
          <a:xfrm>
            <a:off x="8372069" y="3775150"/>
            <a:ext cx="31373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solidFill>
                  <a:srgbClr val="FF0000"/>
                </a:solidFill>
              </a:rPr>
              <a:t>速度ベクトル＝単位接ベクトル</a:t>
            </a:r>
          </a:p>
        </p:txBody>
      </p:sp>
      <p:cxnSp>
        <p:nvCxnSpPr>
          <p:cNvPr id="3" name="直線矢印コネクタ 2"/>
          <p:cNvCxnSpPr/>
          <p:nvPr/>
        </p:nvCxnSpPr>
        <p:spPr>
          <a:xfrm flipH="1" flipV="1">
            <a:off x="5756856" y="4327301"/>
            <a:ext cx="772733" cy="229399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線矢印コネクタ 5"/>
          <p:cNvCxnSpPr/>
          <p:nvPr/>
        </p:nvCxnSpPr>
        <p:spPr>
          <a:xfrm flipH="1" flipV="1">
            <a:off x="5228823" y="4144482"/>
            <a:ext cx="1300766" cy="401760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テキスト ボックス 12"/>
              <p:cNvSpPr txBox="1"/>
              <p:nvPr/>
            </p:nvSpPr>
            <p:spPr>
              <a:xfrm>
                <a:off x="4758378" y="3614815"/>
                <a:ext cx="87293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𝑁</m:t>
                      </m:r>
                      <m:r>
                        <a:rPr kumimoji="1" lang="en-US" altLang="ja-JP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kumimoji="1" lang="en-US" altLang="ja-JP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kumimoji="1" lang="en-US" altLang="ja-JP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kumimoji="1" lang="ja-JP" altLang="en-US" sz="24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13" name="テキスト ボックス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58378" y="3614815"/>
                <a:ext cx="872931" cy="461665"/>
              </a:xfrm>
              <a:prstGeom prst="rect">
                <a:avLst/>
              </a:prstGeom>
              <a:blipFill rotWithShape="0">
                <a:blip r:embed="rId4"/>
                <a:stretch>
                  <a:fillRect r="-1399" b="-1710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テキスト ボックス 13"/>
          <p:cNvSpPr txBox="1"/>
          <p:nvPr/>
        </p:nvSpPr>
        <p:spPr>
          <a:xfrm>
            <a:off x="2765203" y="3670259"/>
            <a:ext cx="21226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</a:rPr>
              <a:t>主法線単位ベクトル</a:t>
            </a:r>
          </a:p>
        </p:txBody>
      </p:sp>
      <p:sp>
        <p:nvSpPr>
          <p:cNvPr id="2" name="平行四辺形 1"/>
          <p:cNvSpPr/>
          <p:nvPr/>
        </p:nvSpPr>
        <p:spPr>
          <a:xfrm rot="1052601">
            <a:off x="3721624" y="2997784"/>
            <a:ext cx="5615927" cy="2635249"/>
          </a:xfrm>
          <a:prstGeom prst="parallelogram">
            <a:avLst>
              <a:gd name="adj" fmla="val 70866"/>
            </a:avLst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7363241" y="5580992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solidFill>
                  <a:srgbClr val="C00000"/>
                </a:solidFill>
              </a:rPr>
              <a:t>接触平面</a:t>
            </a:r>
          </a:p>
        </p:txBody>
      </p:sp>
      <p:cxnSp>
        <p:nvCxnSpPr>
          <p:cNvPr id="16" name="直線矢印コネクタ 15"/>
          <p:cNvCxnSpPr/>
          <p:nvPr/>
        </p:nvCxnSpPr>
        <p:spPr>
          <a:xfrm flipV="1">
            <a:off x="6529589" y="3193961"/>
            <a:ext cx="0" cy="1352281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テキスト ボックス 16"/>
              <p:cNvSpPr txBox="1"/>
              <p:nvPr/>
            </p:nvSpPr>
            <p:spPr>
              <a:xfrm>
                <a:off x="5918582" y="2298363"/>
                <a:ext cx="84863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𝐵</m:t>
                      </m:r>
                      <m:d>
                        <m:dPr>
                          <m:ctrlPr>
                            <a:rPr kumimoji="1" lang="en-US" altLang="ja-JP" sz="2400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kumimoji="1" lang="en-US" altLang="ja-JP" sz="2400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</m:oMath>
                  </m:oMathPara>
                </a14:m>
                <a:endParaRPr kumimoji="1" lang="ja-JP" altLang="en-US" sz="2400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17" name="テキスト ボックス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18582" y="2298363"/>
                <a:ext cx="848630" cy="461665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テキスト ボックス 17"/>
          <p:cNvSpPr txBox="1"/>
          <p:nvPr/>
        </p:nvSpPr>
        <p:spPr>
          <a:xfrm>
            <a:off x="3858305" y="2343939"/>
            <a:ext cx="21226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>
                <a:solidFill>
                  <a:srgbClr val="7030A0"/>
                </a:solidFill>
              </a:rPr>
              <a:t>従法線単位ベクトル</a:t>
            </a:r>
          </a:p>
        </p:txBody>
      </p:sp>
      <p:cxnSp>
        <p:nvCxnSpPr>
          <p:cNvPr id="12" name="直線矢印コネクタ 11"/>
          <p:cNvCxnSpPr>
            <a:endCxn id="8" idx="3"/>
          </p:cNvCxnSpPr>
          <p:nvPr/>
        </p:nvCxnSpPr>
        <p:spPr>
          <a:xfrm>
            <a:off x="6529589" y="4556700"/>
            <a:ext cx="709545" cy="230833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テキスト ボックス 19"/>
              <p:cNvSpPr txBox="1"/>
              <p:nvPr/>
            </p:nvSpPr>
            <p:spPr>
              <a:xfrm>
                <a:off x="7236185" y="4615545"/>
                <a:ext cx="272254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kumimoji="1" lang="en-US" altLang="ja-JP" sz="2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kumimoji="1" lang="en-US" altLang="ja-JP" sz="2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sup>
                          <m:r>
                            <a:rPr kumimoji="1" lang="en-US" altLang="ja-JP" sz="2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kumimoji="1" lang="en-US" altLang="ja-JP" sz="2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kumimoji="1" lang="en-US" altLang="ja-JP" sz="2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kumimoji="1" lang="en-US" altLang="ja-JP" sz="24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r>
                        <m:rPr>
                          <m:sty m:val="p"/>
                        </m:rPr>
                        <a:rPr lang="en-US" altLang="ja-JP" sz="2400" i="1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τ</m:t>
                      </m:r>
                      <m:d>
                        <m:dPr>
                          <m:ctrlPr>
                            <a:rPr lang="en-US" altLang="ja-JP" sz="2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ja-JP" sz="2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altLang="ja-JP" sz="24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𝑁</m:t>
                      </m:r>
                      <m:r>
                        <a:rPr lang="en-US" altLang="ja-JP" sz="24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altLang="ja-JP" sz="24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altLang="ja-JP" sz="24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kumimoji="1" lang="ja-JP" altLang="en-US" sz="24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20" name="テキスト ボックス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36185" y="4615545"/>
                <a:ext cx="2722540" cy="461665"/>
              </a:xfrm>
              <a:prstGeom prst="rect">
                <a:avLst/>
              </a:prstGeom>
              <a:blipFill rotWithShape="0">
                <a:blip r:embed="rId6"/>
                <a:stretch>
                  <a:fillRect r="-224" b="-1710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テキスト ボックス 18"/>
              <p:cNvSpPr txBox="1"/>
              <p:nvPr/>
            </p:nvSpPr>
            <p:spPr>
              <a:xfrm>
                <a:off x="9855014" y="4672116"/>
                <a:ext cx="110806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ja-JP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τ</m:t>
                    </m:r>
                    <m:d>
                      <m:dPr>
                        <m:ctrlPr>
                          <a:rPr lang="en-US" altLang="ja-JP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ja-JP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</m:oMath>
                </a14:m>
                <a:r>
                  <a:rPr lang="en-US" altLang="ja-JP" dirty="0">
                    <a:solidFill>
                      <a:srgbClr val="FF0000"/>
                    </a:solidFill>
                  </a:rPr>
                  <a:t>:</a:t>
                </a:r>
                <a:r>
                  <a:rPr lang="ja-JP" altLang="en-US" dirty="0">
                    <a:solidFill>
                      <a:srgbClr val="FF0000"/>
                    </a:solidFill>
                  </a:rPr>
                  <a:t>捩率</a:t>
                </a:r>
              </a:p>
            </p:txBody>
          </p:sp>
        </mc:Choice>
        <mc:Fallback xmlns="">
          <p:sp>
            <p:nvSpPr>
              <p:cNvPr id="19" name="テキスト ボックス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55014" y="4672116"/>
                <a:ext cx="1108060" cy="369332"/>
              </a:xfrm>
              <a:prstGeom prst="rect">
                <a:avLst/>
              </a:prstGeom>
              <a:blipFill rotWithShape="0">
                <a:blip r:embed="rId7"/>
                <a:stretch>
                  <a:fillRect t="-13115" r="-4420" b="-2623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テキスト ボックス 20"/>
          <p:cNvSpPr txBox="1"/>
          <p:nvPr/>
        </p:nvSpPr>
        <p:spPr>
          <a:xfrm>
            <a:off x="9525179" y="326141"/>
            <a:ext cx="2400657" cy="322460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実は速度ベクトルとも直交して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結局主法線単位ベクトルと</a:t>
            </a:r>
            <a:endParaRPr lang="en-US" altLang="ja-JP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平行になり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その方向の成分は捩率の</a:t>
            </a:r>
            <a:endParaRPr lang="en-US" altLang="ja-JP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マイナス１倍になっています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この関係式と２頁前の関係式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それに曲率の定義とを併せて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フルネ・セレの公式と呼びます</a:t>
            </a:r>
            <a:endParaRPr kumimoji="1" lang="ja-JP" altLang="en-US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4686323" y="541155"/>
            <a:ext cx="2339102" cy="83099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2400" dirty="0">
                <a:solidFill>
                  <a:srgbClr val="FF0000"/>
                </a:solidFill>
              </a:rPr>
              <a:t>空間曲線の捩率</a:t>
            </a:r>
            <a:endParaRPr kumimoji="1" lang="en-US" altLang="ja-JP" sz="2400" dirty="0">
              <a:solidFill>
                <a:srgbClr val="FF0000"/>
              </a:solidFill>
            </a:endParaRPr>
          </a:p>
          <a:p>
            <a:pPr algn="ctr"/>
            <a:r>
              <a:rPr lang="ja-JP" altLang="en-US" sz="2400" dirty="0">
                <a:solidFill>
                  <a:srgbClr val="FF0000"/>
                </a:solidFill>
              </a:rPr>
              <a:t>ふたたび</a:t>
            </a:r>
            <a:endParaRPr kumimoji="1" lang="ja-JP" alt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81877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000"/>
    </mc:Choice>
    <mc:Fallback xmlns="">
      <p:transition spd="slow" advTm="15000"/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円弧 3"/>
          <p:cNvSpPr/>
          <p:nvPr/>
        </p:nvSpPr>
        <p:spPr>
          <a:xfrm rot="6648864">
            <a:off x="2161792" y="-375792"/>
            <a:ext cx="6996941" cy="4512216"/>
          </a:xfrm>
          <a:prstGeom prst="arc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056437" y="566670"/>
            <a:ext cx="384913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>
                <a:solidFill>
                  <a:srgbClr val="FF0000"/>
                </a:solidFill>
              </a:rPr>
              <a:t>弧長パラメーター表示された</a:t>
            </a:r>
            <a:endParaRPr kumimoji="1" lang="en-US" altLang="ja-JP" sz="2400" dirty="0">
              <a:solidFill>
                <a:srgbClr val="FF0000"/>
              </a:solidFill>
            </a:endParaRPr>
          </a:p>
          <a:p>
            <a:pPr algn="ctr"/>
            <a:r>
              <a:rPr lang="ja-JP" altLang="en-US" sz="2400" dirty="0">
                <a:solidFill>
                  <a:schemeClr val="accent4">
                    <a:lumMod val="75000"/>
                  </a:schemeClr>
                </a:solidFill>
              </a:rPr>
              <a:t>捩</a:t>
            </a:r>
            <a:r>
              <a:rPr kumimoji="1" lang="ja-JP" altLang="en-US" sz="2400" dirty="0">
                <a:solidFill>
                  <a:schemeClr val="accent4">
                    <a:lumMod val="75000"/>
                  </a:schemeClr>
                </a:solidFill>
              </a:rPr>
              <a:t>率０の</a:t>
            </a:r>
            <a:r>
              <a:rPr kumimoji="1" lang="ja-JP" altLang="en-US" sz="2400" dirty="0">
                <a:solidFill>
                  <a:srgbClr val="FF0000"/>
                </a:solidFill>
              </a:rPr>
              <a:t>空間曲線</a:t>
            </a:r>
          </a:p>
        </p:txBody>
      </p:sp>
      <p:cxnSp>
        <p:nvCxnSpPr>
          <p:cNvPr id="7" name="直線矢印コネクタ 6"/>
          <p:cNvCxnSpPr/>
          <p:nvPr/>
        </p:nvCxnSpPr>
        <p:spPr>
          <a:xfrm flipV="1">
            <a:off x="6529589" y="3709115"/>
            <a:ext cx="991673" cy="837127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/>
              <p:cNvSpPr txBox="1"/>
              <p:nvPr/>
            </p:nvSpPr>
            <p:spPr>
              <a:xfrm>
                <a:off x="6393453" y="4556700"/>
                <a:ext cx="84568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kumimoji="1" lang="en-US" altLang="ja-JP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kumimoji="1" lang="en-US" altLang="ja-JP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kumimoji="1" lang="en-US" altLang="ja-JP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kumimoji="1" lang="ja-JP" altLang="en-US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" name="テキスト ボックス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93453" y="4556700"/>
                <a:ext cx="845681" cy="461665"/>
              </a:xfrm>
              <a:prstGeom prst="rect">
                <a:avLst/>
              </a:prstGeom>
              <a:blipFill rotWithShape="0">
                <a:blip r:embed="rId2"/>
                <a:stretch>
                  <a:fillRect r="-1439" b="-1710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/>
              <p:cNvSpPr txBox="1"/>
              <p:nvPr/>
            </p:nvSpPr>
            <p:spPr>
              <a:xfrm>
                <a:off x="7458075" y="3741536"/>
                <a:ext cx="91832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′(</m:t>
                      </m:r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kumimoji="1" lang="ja-JP" altLang="en-US" sz="2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9" name="テキスト ボックス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58075" y="3741536"/>
                <a:ext cx="918328" cy="461665"/>
              </a:xfrm>
              <a:prstGeom prst="rect">
                <a:avLst/>
              </a:prstGeom>
              <a:blipFill rotWithShape="0">
                <a:blip r:embed="rId3"/>
                <a:stretch>
                  <a:fillRect r="-1325" b="-1710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テキスト ボックス 9"/>
          <p:cNvSpPr txBox="1"/>
          <p:nvPr/>
        </p:nvSpPr>
        <p:spPr>
          <a:xfrm>
            <a:off x="8372069" y="3775150"/>
            <a:ext cx="31373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solidFill>
                  <a:srgbClr val="FF0000"/>
                </a:solidFill>
              </a:rPr>
              <a:t>速度ベクトル＝単位接ベクトル</a:t>
            </a:r>
          </a:p>
        </p:txBody>
      </p:sp>
      <p:cxnSp>
        <p:nvCxnSpPr>
          <p:cNvPr id="3" name="直線矢印コネクタ 2"/>
          <p:cNvCxnSpPr/>
          <p:nvPr/>
        </p:nvCxnSpPr>
        <p:spPr>
          <a:xfrm flipH="1" flipV="1">
            <a:off x="5756856" y="4327301"/>
            <a:ext cx="772733" cy="229399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線矢印コネクタ 5"/>
          <p:cNvCxnSpPr/>
          <p:nvPr/>
        </p:nvCxnSpPr>
        <p:spPr>
          <a:xfrm flipH="1" flipV="1">
            <a:off x="5228823" y="4144482"/>
            <a:ext cx="1300766" cy="401760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テキスト ボックス 12"/>
              <p:cNvSpPr txBox="1"/>
              <p:nvPr/>
            </p:nvSpPr>
            <p:spPr>
              <a:xfrm>
                <a:off x="4758378" y="3614815"/>
                <a:ext cx="87293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𝑁</m:t>
                      </m:r>
                      <m:r>
                        <a:rPr kumimoji="1" lang="en-US" altLang="ja-JP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kumimoji="1" lang="en-US" altLang="ja-JP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kumimoji="1" lang="en-US" altLang="ja-JP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kumimoji="1" lang="ja-JP" altLang="en-US" sz="24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13" name="テキスト ボックス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58378" y="3614815"/>
                <a:ext cx="872931" cy="461665"/>
              </a:xfrm>
              <a:prstGeom prst="rect">
                <a:avLst/>
              </a:prstGeom>
              <a:blipFill rotWithShape="0">
                <a:blip r:embed="rId4"/>
                <a:stretch>
                  <a:fillRect r="-1399" b="-1710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テキスト ボックス 13"/>
          <p:cNvSpPr txBox="1"/>
          <p:nvPr/>
        </p:nvSpPr>
        <p:spPr>
          <a:xfrm>
            <a:off x="2765203" y="3670259"/>
            <a:ext cx="21226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</a:rPr>
              <a:t>主法線単位ベクトル</a:t>
            </a:r>
          </a:p>
        </p:txBody>
      </p:sp>
      <p:sp>
        <p:nvSpPr>
          <p:cNvPr id="2" name="平行四辺形 1"/>
          <p:cNvSpPr/>
          <p:nvPr/>
        </p:nvSpPr>
        <p:spPr>
          <a:xfrm rot="1052601">
            <a:off x="3721624" y="2997784"/>
            <a:ext cx="5615927" cy="2635249"/>
          </a:xfrm>
          <a:prstGeom prst="parallelogram">
            <a:avLst>
              <a:gd name="adj" fmla="val 70866"/>
            </a:avLst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7363241" y="5580992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solidFill>
                  <a:srgbClr val="C00000"/>
                </a:solidFill>
              </a:rPr>
              <a:t>接触平面</a:t>
            </a:r>
          </a:p>
        </p:txBody>
      </p:sp>
      <p:cxnSp>
        <p:nvCxnSpPr>
          <p:cNvPr id="16" name="直線矢印コネクタ 15"/>
          <p:cNvCxnSpPr/>
          <p:nvPr/>
        </p:nvCxnSpPr>
        <p:spPr>
          <a:xfrm flipV="1">
            <a:off x="6529589" y="3193961"/>
            <a:ext cx="0" cy="1352281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テキスト ボックス 16"/>
              <p:cNvSpPr txBox="1"/>
              <p:nvPr/>
            </p:nvSpPr>
            <p:spPr>
              <a:xfrm>
                <a:off x="5918582" y="2298363"/>
                <a:ext cx="84863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𝐵</m:t>
                      </m:r>
                      <m:d>
                        <m:dPr>
                          <m:ctrlPr>
                            <a:rPr kumimoji="1" lang="en-US" altLang="ja-JP" sz="2400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kumimoji="1" lang="en-US" altLang="ja-JP" sz="2400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</m:oMath>
                  </m:oMathPara>
                </a14:m>
                <a:endParaRPr kumimoji="1" lang="ja-JP" altLang="en-US" sz="2400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17" name="テキスト ボックス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18582" y="2298363"/>
                <a:ext cx="848630" cy="461665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テキスト ボックス 17"/>
          <p:cNvSpPr txBox="1"/>
          <p:nvPr/>
        </p:nvSpPr>
        <p:spPr>
          <a:xfrm>
            <a:off x="3858305" y="2343939"/>
            <a:ext cx="21226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>
                <a:solidFill>
                  <a:srgbClr val="7030A0"/>
                </a:solidFill>
              </a:rPr>
              <a:t>従法線単位ベクトル</a:t>
            </a:r>
          </a:p>
        </p:txBody>
      </p:sp>
      <p:cxnSp>
        <p:nvCxnSpPr>
          <p:cNvPr id="12" name="直線矢印コネクタ 11"/>
          <p:cNvCxnSpPr>
            <a:endCxn id="8" idx="3"/>
          </p:cNvCxnSpPr>
          <p:nvPr/>
        </p:nvCxnSpPr>
        <p:spPr>
          <a:xfrm>
            <a:off x="6529589" y="4556700"/>
            <a:ext cx="709545" cy="230833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テキスト ボックス 19"/>
              <p:cNvSpPr txBox="1"/>
              <p:nvPr/>
            </p:nvSpPr>
            <p:spPr>
              <a:xfrm>
                <a:off x="7236185" y="4615545"/>
                <a:ext cx="272254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kumimoji="1" lang="en-US" altLang="ja-JP" sz="2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kumimoji="1" lang="en-US" altLang="ja-JP" sz="2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sup>
                          <m:r>
                            <a:rPr kumimoji="1" lang="en-US" altLang="ja-JP" sz="2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kumimoji="1" lang="en-US" altLang="ja-JP" sz="2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kumimoji="1" lang="en-US" altLang="ja-JP" sz="2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kumimoji="1" lang="en-US" altLang="ja-JP" sz="24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r>
                        <m:rPr>
                          <m:sty m:val="p"/>
                        </m:rPr>
                        <a:rPr lang="en-US" altLang="ja-JP" sz="2400" i="1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τ</m:t>
                      </m:r>
                      <m:d>
                        <m:dPr>
                          <m:ctrlPr>
                            <a:rPr lang="en-US" altLang="ja-JP" sz="2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ja-JP" sz="2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altLang="ja-JP" sz="24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𝑁</m:t>
                      </m:r>
                      <m:r>
                        <a:rPr lang="en-US" altLang="ja-JP" sz="24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altLang="ja-JP" sz="24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altLang="ja-JP" sz="24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kumimoji="1" lang="ja-JP" altLang="en-US" sz="24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20" name="テキスト ボックス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36185" y="4615545"/>
                <a:ext cx="2722540" cy="461665"/>
              </a:xfrm>
              <a:prstGeom prst="rect">
                <a:avLst/>
              </a:prstGeom>
              <a:blipFill rotWithShape="0">
                <a:blip r:embed="rId6"/>
                <a:stretch>
                  <a:fillRect r="-224" b="-1710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テキスト ボックス 18"/>
              <p:cNvSpPr txBox="1"/>
              <p:nvPr/>
            </p:nvSpPr>
            <p:spPr>
              <a:xfrm>
                <a:off x="9855014" y="4672116"/>
                <a:ext cx="149598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ja-JP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τ</m:t>
                    </m:r>
                    <m:d>
                      <m:dPr>
                        <m:ctrlPr>
                          <a:rPr lang="en-US" altLang="ja-JP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ja-JP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</m:oMath>
                </a14:m>
                <a:r>
                  <a:rPr lang="en-US" altLang="ja-JP" dirty="0">
                    <a:solidFill>
                      <a:srgbClr val="FF0000"/>
                    </a:solidFill>
                  </a:rPr>
                  <a:t>:</a:t>
                </a:r>
                <a:r>
                  <a:rPr lang="ja-JP" altLang="en-US" dirty="0">
                    <a:solidFill>
                      <a:srgbClr val="FF0000"/>
                    </a:solidFill>
                  </a:rPr>
                  <a:t>捩率</a:t>
                </a:r>
                <a:r>
                  <a:rPr lang="ja-JP" altLang="en-US" dirty="0">
                    <a:solidFill>
                      <a:schemeClr val="accent4">
                        <a:lumMod val="75000"/>
                      </a:schemeClr>
                    </a:solidFill>
                  </a:rPr>
                  <a:t>が０</a:t>
                </a:r>
                <a:endParaRPr lang="ja-JP" alt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9" name="テキスト ボックス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55014" y="4672116"/>
                <a:ext cx="1495987" cy="369332"/>
              </a:xfrm>
              <a:prstGeom prst="rect">
                <a:avLst/>
              </a:prstGeom>
              <a:blipFill rotWithShape="0">
                <a:blip r:embed="rId7"/>
                <a:stretch>
                  <a:fillRect t="-13115" r="-3265" b="-2623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テキスト ボックス 20"/>
          <p:cNvSpPr txBox="1"/>
          <p:nvPr/>
        </p:nvSpPr>
        <p:spPr>
          <a:xfrm>
            <a:off x="8971181" y="326141"/>
            <a:ext cx="2954655" cy="3468257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捩率は曲芸飛行をする飛行機の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曲がり具合と言うよりは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錐もみ具合を表しているのですが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それでは捩率が</a:t>
            </a:r>
            <a:endParaRPr lang="en-US" altLang="ja-JP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常に０になるような曲線とは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どんな曲線になのでしょうか？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講義ノートでは</a:t>
            </a:r>
            <a:endParaRPr lang="en-US" altLang="ja-JP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次回予定の課題ですが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ちょっとだけ</a:t>
            </a:r>
            <a:endParaRPr lang="en-US" altLang="ja-JP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予習しておきましょう</a:t>
            </a:r>
            <a:endParaRPr kumimoji="1" lang="ja-JP" altLang="en-US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581394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000"/>
    </mc:Choice>
    <mc:Fallback xmlns="">
      <p:transition spd="slow" advTm="15000"/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円弧 3"/>
          <p:cNvSpPr/>
          <p:nvPr/>
        </p:nvSpPr>
        <p:spPr>
          <a:xfrm rot="6648864">
            <a:off x="2161792" y="-375792"/>
            <a:ext cx="6996941" cy="4512216"/>
          </a:xfrm>
          <a:prstGeom prst="arc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056437" y="566670"/>
            <a:ext cx="384913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>
                <a:solidFill>
                  <a:srgbClr val="FF0000"/>
                </a:solidFill>
              </a:rPr>
              <a:t>弧長パラメーター表示された</a:t>
            </a:r>
            <a:endParaRPr kumimoji="1" lang="en-US" altLang="ja-JP" sz="2400" dirty="0">
              <a:solidFill>
                <a:srgbClr val="FF0000"/>
              </a:solidFill>
            </a:endParaRPr>
          </a:p>
          <a:p>
            <a:pPr algn="ctr"/>
            <a:r>
              <a:rPr lang="ja-JP" altLang="en-US" sz="2400" dirty="0">
                <a:solidFill>
                  <a:schemeClr val="accent4">
                    <a:lumMod val="75000"/>
                  </a:schemeClr>
                </a:solidFill>
              </a:rPr>
              <a:t>捩率０の</a:t>
            </a:r>
            <a:r>
              <a:rPr kumimoji="1" lang="ja-JP" altLang="en-US" sz="2400" dirty="0">
                <a:solidFill>
                  <a:srgbClr val="FF0000"/>
                </a:solidFill>
              </a:rPr>
              <a:t>空間曲線</a:t>
            </a:r>
          </a:p>
        </p:txBody>
      </p:sp>
      <p:cxnSp>
        <p:nvCxnSpPr>
          <p:cNvPr id="7" name="直線矢印コネクタ 6"/>
          <p:cNvCxnSpPr/>
          <p:nvPr/>
        </p:nvCxnSpPr>
        <p:spPr>
          <a:xfrm flipV="1">
            <a:off x="6529589" y="3709115"/>
            <a:ext cx="991673" cy="837127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/>
              <p:cNvSpPr txBox="1"/>
              <p:nvPr/>
            </p:nvSpPr>
            <p:spPr>
              <a:xfrm>
                <a:off x="6393453" y="4556700"/>
                <a:ext cx="84568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kumimoji="1" lang="en-US" altLang="ja-JP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kumimoji="1" lang="en-US" altLang="ja-JP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kumimoji="1" lang="en-US" altLang="ja-JP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kumimoji="1" lang="ja-JP" altLang="en-US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" name="テキスト ボックス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93453" y="4556700"/>
                <a:ext cx="845681" cy="461665"/>
              </a:xfrm>
              <a:prstGeom prst="rect">
                <a:avLst/>
              </a:prstGeom>
              <a:blipFill rotWithShape="0">
                <a:blip r:embed="rId2"/>
                <a:stretch>
                  <a:fillRect r="-1439" b="-1710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/>
              <p:cNvSpPr txBox="1"/>
              <p:nvPr/>
            </p:nvSpPr>
            <p:spPr>
              <a:xfrm>
                <a:off x="7458075" y="3741536"/>
                <a:ext cx="91832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′(</m:t>
                      </m:r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kumimoji="1" lang="ja-JP" altLang="en-US" sz="2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9" name="テキスト ボックス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58075" y="3741536"/>
                <a:ext cx="918328" cy="461665"/>
              </a:xfrm>
              <a:prstGeom prst="rect">
                <a:avLst/>
              </a:prstGeom>
              <a:blipFill rotWithShape="0">
                <a:blip r:embed="rId3"/>
                <a:stretch>
                  <a:fillRect r="-1325" b="-1710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テキスト ボックス 9"/>
          <p:cNvSpPr txBox="1"/>
          <p:nvPr/>
        </p:nvSpPr>
        <p:spPr>
          <a:xfrm>
            <a:off x="8372069" y="3775150"/>
            <a:ext cx="31373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solidFill>
                  <a:srgbClr val="FF0000"/>
                </a:solidFill>
              </a:rPr>
              <a:t>速度ベクトル＝単位接ベクトル</a:t>
            </a:r>
          </a:p>
        </p:txBody>
      </p:sp>
      <p:cxnSp>
        <p:nvCxnSpPr>
          <p:cNvPr id="3" name="直線矢印コネクタ 2"/>
          <p:cNvCxnSpPr/>
          <p:nvPr/>
        </p:nvCxnSpPr>
        <p:spPr>
          <a:xfrm flipH="1" flipV="1">
            <a:off x="5756856" y="4327301"/>
            <a:ext cx="772733" cy="229399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線矢印コネクタ 5"/>
          <p:cNvCxnSpPr/>
          <p:nvPr/>
        </p:nvCxnSpPr>
        <p:spPr>
          <a:xfrm flipH="1" flipV="1">
            <a:off x="5228823" y="4144482"/>
            <a:ext cx="1300766" cy="401760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テキスト ボックス 12"/>
              <p:cNvSpPr txBox="1"/>
              <p:nvPr/>
            </p:nvSpPr>
            <p:spPr>
              <a:xfrm>
                <a:off x="4758378" y="3614815"/>
                <a:ext cx="87293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𝑁</m:t>
                      </m:r>
                      <m:r>
                        <a:rPr kumimoji="1" lang="en-US" altLang="ja-JP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kumimoji="1" lang="en-US" altLang="ja-JP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kumimoji="1" lang="en-US" altLang="ja-JP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kumimoji="1" lang="ja-JP" altLang="en-US" sz="24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13" name="テキスト ボックス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58378" y="3614815"/>
                <a:ext cx="872931" cy="461665"/>
              </a:xfrm>
              <a:prstGeom prst="rect">
                <a:avLst/>
              </a:prstGeom>
              <a:blipFill rotWithShape="0">
                <a:blip r:embed="rId4"/>
                <a:stretch>
                  <a:fillRect r="-1399" b="-1710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テキスト ボックス 13"/>
          <p:cNvSpPr txBox="1"/>
          <p:nvPr/>
        </p:nvSpPr>
        <p:spPr>
          <a:xfrm>
            <a:off x="2765203" y="3670259"/>
            <a:ext cx="21226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</a:rPr>
              <a:t>主法線単位ベクトル</a:t>
            </a:r>
          </a:p>
        </p:txBody>
      </p:sp>
      <p:sp>
        <p:nvSpPr>
          <p:cNvPr id="2" name="平行四辺形 1"/>
          <p:cNvSpPr/>
          <p:nvPr/>
        </p:nvSpPr>
        <p:spPr>
          <a:xfrm rot="1052601">
            <a:off x="3721624" y="2997784"/>
            <a:ext cx="5615927" cy="2635249"/>
          </a:xfrm>
          <a:prstGeom prst="parallelogram">
            <a:avLst>
              <a:gd name="adj" fmla="val 70866"/>
            </a:avLst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7363241" y="5580992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solidFill>
                  <a:srgbClr val="C00000"/>
                </a:solidFill>
              </a:rPr>
              <a:t>接触平面</a:t>
            </a:r>
          </a:p>
        </p:txBody>
      </p:sp>
      <p:cxnSp>
        <p:nvCxnSpPr>
          <p:cNvPr id="16" name="直線矢印コネクタ 15"/>
          <p:cNvCxnSpPr/>
          <p:nvPr/>
        </p:nvCxnSpPr>
        <p:spPr>
          <a:xfrm flipV="1">
            <a:off x="6529589" y="3193961"/>
            <a:ext cx="0" cy="1352281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テキスト ボックス 16"/>
              <p:cNvSpPr txBox="1"/>
              <p:nvPr/>
            </p:nvSpPr>
            <p:spPr>
              <a:xfrm>
                <a:off x="5918582" y="2298363"/>
                <a:ext cx="84863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𝐵</m:t>
                      </m:r>
                      <m:d>
                        <m:dPr>
                          <m:ctrlPr>
                            <a:rPr kumimoji="1" lang="en-US" altLang="ja-JP" sz="2400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kumimoji="1" lang="en-US" altLang="ja-JP" sz="2400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</m:oMath>
                  </m:oMathPara>
                </a14:m>
                <a:endParaRPr kumimoji="1" lang="ja-JP" altLang="en-US" sz="2400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17" name="テキスト ボックス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18582" y="2298363"/>
                <a:ext cx="848630" cy="461665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テキスト ボックス 17"/>
          <p:cNvSpPr txBox="1"/>
          <p:nvPr/>
        </p:nvSpPr>
        <p:spPr>
          <a:xfrm>
            <a:off x="3858305" y="2343939"/>
            <a:ext cx="21226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>
                <a:solidFill>
                  <a:srgbClr val="7030A0"/>
                </a:solidFill>
              </a:rPr>
              <a:t>従法線単位ベクトル</a:t>
            </a:r>
          </a:p>
        </p:txBody>
      </p:sp>
      <p:cxnSp>
        <p:nvCxnSpPr>
          <p:cNvPr id="12" name="直線矢印コネクタ 11"/>
          <p:cNvCxnSpPr/>
          <p:nvPr/>
        </p:nvCxnSpPr>
        <p:spPr>
          <a:xfrm>
            <a:off x="6529589" y="4556700"/>
            <a:ext cx="90152" cy="58845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テキスト ボックス 20"/>
              <p:cNvSpPr txBox="1"/>
              <p:nvPr/>
            </p:nvSpPr>
            <p:spPr>
              <a:xfrm>
                <a:off x="7236185" y="4615545"/>
                <a:ext cx="192681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kumimoji="1" lang="en-US" altLang="ja-JP" sz="24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kumimoji="1" lang="en-US" altLang="ja-JP" sz="24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p>
                        <m:r>
                          <a:rPr kumimoji="1" lang="en-US" altLang="ja-JP" sz="24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kumimoji="1" lang="en-US" altLang="ja-JP" sz="24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kumimoji="1" lang="en-US" altLang="ja-JP" sz="24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kumimoji="1" lang="en-US" altLang="ja-JP" sz="2400" b="0" i="1" smtClean="0">
                        <a:solidFill>
                          <a:schemeClr val="accent4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kumimoji="1" lang="ja-JP" altLang="en-US" sz="2400" dirty="0">
                    <a:solidFill>
                      <a:srgbClr val="C00000"/>
                    </a:solidFill>
                  </a:rPr>
                  <a:t>　</a:t>
                </a:r>
                <a:r>
                  <a:rPr kumimoji="1" lang="ja-JP" altLang="en-US" sz="2400" dirty="0">
                    <a:solidFill>
                      <a:schemeClr val="accent4">
                        <a:lumMod val="75000"/>
                      </a:schemeClr>
                    </a:solidFill>
                  </a:rPr>
                  <a:t>←</a:t>
                </a:r>
              </a:p>
            </p:txBody>
          </p:sp>
        </mc:Choice>
        <mc:Fallback xmlns="">
          <p:sp>
            <p:nvSpPr>
              <p:cNvPr id="21" name="テキスト ボックス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36185" y="4615545"/>
                <a:ext cx="1926810" cy="461665"/>
              </a:xfrm>
              <a:prstGeom prst="rect">
                <a:avLst/>
              </a:prstGeom>
              <a:blipFill rotWithShape="0">
                <a:blip r:embed="rId6"/>
                <a:stretch>
                  <a:fillRect l="-633" t="-9211" r="-3797" b="-30263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テキスト ボックス 19"/>
              <p:cNvSpPr txBox="1"/>
              <p:nvPr/>
            </p:nvSpPr>
            <p:spPr>
              <a:xfrm>
                <a:off x="9012282" y="4661711"/>
                <a:ext cx="200798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ja-JP" i="1" smtClean="0">
                        <a:solidFill>
                          <a:schemeClr val="accent4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τ</m:t>
                    </m:r>
                    <m:d>
                      <m:dPr>
                        <m:ctrlPr>
                          <a:rPr lang="en-US" altLang="ja-JP" i="1">
                            <a:solidFill>
                              <a:schemeClr val="accent4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ja-JP" i="1">
                            <a:solidFill>
                              <a:schemeClr val="accent4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altLang="ja-JP" b="0" i="1" smtClean="0">
                        <a:solidFill>
                          <a:schemeClr val="accent4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altLang="ja-JP" dirty="0">
                    <a:solidFill>
                      <a:schemeClr val="accent4">
                        <a:lumMod val="75000"/>
                      </a:schemeClr>
                    </a:solidFill>
                  </a:rPr>
                  <a:t>:</a:t>
                </a:r>
                <a:r>
                  <a:rPr lang="ja-JP" altLang="en-US" dirty="0">
                    <a:solidFill>
                      <a:schemeClr val="accent4">
                        <a:lumMod val="75000"/>
                      </a:schemeClr>
                    </a:solidFill>
                  </a:rPr>
                  <a:t>捩率が０</a:t>
                </a:r>
              </a:p>
            </p:txBody>
          </p:sp>
        </mc:Choice>
        <mc:Fallback xmlns="">
          <p:sp>
            <p:nvSpPr>
              <p:cNvPr id="20" name="テキスト ボックス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12282" y="4661711"/>
                <a:ext cx="2007981" cy="369332"/>
              </a:xfrm>
              <a:prstGeom prst="rect">
                <a:avLst/>
              </a:prstGeom>
              <a:blipFill rotWithShape="0">
                <a:blip r:embed="rId7"/>
                <a:stretch>
                  <a:fillRect t="-15000" b="-28333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テキスト ボックス 21"/>
          <p:cNvSpPr txBox="1"/>
          <p:nvPr/>
        </p:nvSpPr>
        <p:spPr>
          <a:xfrm>
            <a:off x="10633174" y="326141"/>
            <a:ext cx="1292662" cy="258019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捩率が０なら</a:t>
            </a:r>
            <a:endParaRPr lang="en-US" altLang="ja-JP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フルネ・セレの公式から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従法線単位ベクトルの</a:t>
            </a:r>
            <a:endParaRPr lang="en-US" altLang="ja-JP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微分が０になりますから</a:t>
            </a:r>
            <a:endParaRPr kumimoji="1" lang="ja-JP" altLang="en-US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416720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円弧 3"/>
          <p:cNvSpPr/>
          <p:nvPr/>
        </p:nvSpPr>
        <p:spPr>
          <a:xfrm rot="6648864">
            <a:off x="2161792" y="-375792"/>
            <a:ext cx="6996941" cy="4512216"/>
          </a:xfrm>
          <a:prstGeom prst="arc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056437" y="566670"/>
            <a:ext cx="384913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>
                <a:solidFill>
                  <a:srgbClr val="FF0000"/>
                </a:solidFill>
              </a:rPr>
              <a:t>弧長パラメーター表示された</a:t>
            </a:r>
            <a:endParaRPr kumimoji="1" lang="en-US" altLang="ja-JP" sz="2400" dirty="0">
              <a:solidFill>
                <a:srgbClr val="FF0000"/>
              </a:solidFill>
            </a:endParaRPr>
          </a:p>
          <a:p>
            <a:pPr algn="ctr"/>
            <a:r>
              <a:rPr lang="ja-JP" altLang="en-US" sz="2400" dirty="0">
                <a:solidFill>
                  <a:schemeClr val="accent4">
                    <a:lumMod val="75000"/>
                  </a:schemeClr>
                </a:solidFill>
              </a:rPr>
              <a:t>捩率０の</a:t>
            </a:r>
            <a:r>
              <a:rPr kumimoji="1" lang="ja-JP" altLang="en-US" sz="2400" dirty="0">
                <a:solidFill>
                  <a:srgbClr val="FF0000"/>
                </a:solidFill>
              </a:rPr>
              <a:t>空間曲線</a:t>
            </a:r>
          </a:p>
        </p:txBody>
      </p:sp>
      <p:cxnSp>
        <p:nvCxnSpPr>
          <p:cNvPr id="7" name="直線矢印コネクタ 6"/>
          <p:cNvCxnSpPr/>
          <p:nvPr/>
        </p:nvCxnSpPr>
        <p:spPr>
          <a:xfrm flipV="1">
            <a:off x="6529589" y="3709115"/>
            <a:ext cx="991673" cy="837127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/>
              <p:cNvSpPr txBox="1"/>
              <p:nvPr/>
            </p:nvSpPr>
            <p:spPr>
              <a:xfrm>
                <a:off x="6393453" y="4556700"/>
                <a:ext cx="84568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kumimoji="1" lang="en-US" altLang="ja-JP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kumimoji="1" lang="en-US" altLang="ja-JP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kumimoji="1" lang="en-US" altLang="ja-JP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kumimoji="1" lang="ja-JP" altLang="en-US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" name="テキスト ボックス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93453" y="4556700"/>
                <a:ext cx="845681" cy="461665"/>
              </a:xfrm>
              <a:prstGeom prst="rect">
                <a:avLst/>
              </a:prstGeom>
              <a:blipFill rotWithShape="0">
                <a:blip r:embed="rId2"/>
                <a:stretch>
                  <a:fillRect r="-1439" b="-1710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/>
              <p:cNvSpPr txBox="1"/>
              <p:nvPr/>
            </p:nvSpPr>
            <p:spPr>
              <a:xfrm>
                <a:off x="7458075" y="3741536"/>
                <a:ext cx="91832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′(</m:t>
                      </m:r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kumimoji="1" lang="ja-JP" altLang="en-US" sz="2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9" name="テキスト ボックス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58075" y="3741536"/>
                <a:ext cx="918328" cy="461665"/>
              </a:xfrm>
              <a:prstGeom prst="rect">
                <a:avLst/>
              </a:prstGeom>
              <a:blipFill rotWithShape="0">
                <a:blip r:embed="rId3"/>
                <a:stretch>
                  <a:fillRect r="-1325" b="-1710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テキスト ボックス 9"/>
          <p:cNvSpPr txBox="1"/>
          <p:nvPr/>
        </p:nvSpPr>
        <p:spPr>
          <a:xfrm>
            <a:off x="8372069" y="3775150"/>
            <a:ext cx="31373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solidFill>
                  <a:srgbClr val="FF0000"/>
                </a:solidFill>
              </a:rPr>
              <a:t>速度ベクトル＝単位接ベクトル</a:t>
            </a:r>
          </a:p>
        </p:txBody>
      </p:sp>
      <p:cxnSp>
        <p:nvCxnSpPr>
          <p:cNvPr id="3" name="直線矢印コネクタ 2"/>
          <p:cNvCxnSpPr/>
          <p:nvPr/>
        </p:nvCxnSpPr>
        <p:spPr>
          <a:xfrm flipH="1" flipV="1">
            <a:off x="5756856" y="4327301"/>
            <a:ext cx="772733" cy="229399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線矢印コネクタ 5"/>
          <p:cNvCxnSpPr/>
          <p:nvPr/>
        </p:nvCxnSpPr>
        <p:spPr>
          <a:xfrm flipH="1" flipV="1">
            <a:off x="5228823" y="4144482"/>
            <a:ext cx="1300766" cy="401760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テキスト ボックス 12"/>
              <p:cNvSpPr txBox="1"/>
              <p:nvPr/>
            </p:nvSpPr>
            <p:spPr>
              <a:xfrm>
                <a:off x="4758378" y="3614815"/>
                <a:ext cx="87293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𝑁</m:t>
                      </m:r>
                      <m:r>
                        <a:rPr kumimoji="1" lang="en-US" altLang="ja-JP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kumimoji="1" lang="en-US" altLang="ja-JP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kumimoji="1" lang="en-US" altLang="ja-JP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kumimoji="1" lang="ja-JP" altLang="en-US" sz="24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13" name="テキスト ボックス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58378" y="3614815"/>
                <a:ext cx="872931" cy="461665"/>
              </a:xfrm>
              <a:prstGeom prst="rect">
                <a:avLst/>
              </a:prstGeom>
              <a:blipFill rotWithShape="0">
                <a:blip r:embed="rId4"/>
                <a:stretch>
                  <a:fillRect r="-1399" b="-1710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テキスト ボックス 13"/>
          <p:cNvSpPr txBox="1"/>
          <p:nvPr/>
        </p:nvSpPr>
        <p:spPr>
          <a:xfrm>
            <a:off x="2765203" y="3670259"/>
            <a:ext cx="21226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</a:rPr>
              <a:t>主法線単位ベクトル</a:t>
            </a:r>
          </a:p>
        </p:txBody>
      </p:sp>
      <p:sp>
        <p:nvSpPr>
          <p:cNvPr id="2" name="平行四辺形 1"/>
          <p:cNvSpPr/>
          <p:nvPr/>
        </p:nvSpPr>
        <p:spPr>
          <a:xfrm rot="1052601">
            <a:off x="3721624" y="2997784"/>
            <a:ext cx="5615927" cy="2635249"/>
          </a:xfrm>
          <a:prstGeom prst="parallelogram">
            <a:avLst>
              <a:gd name="adj" fmla="val 70866"/>
            </a:avLst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7363241" y="5580992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solidFill>
                  <a:srgbClr val="C00000"/>
                </a:solidFill>
              </a:rPr>
              <a:t>接触平面</a:t>
            </a:r>
          </a:p>
        </p:txBody>
      </p:sp>
      <p:cxnSp>
        <p:nvCxnSpPr>
          <p:cNvPr id="16" name="直線矢印コネクタ 15"/>
          <p:cNvCxnSpPr/>
          <p:nvPr/>
        </p:nvCxnSpPr>
        <p:spPr>
          <a:xfrm flipV="1">
            <a:off x="6529589" y="3193961"/>
            <a:ext cx="0" cy="1352281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テキスト ボックス 16"/>
              <p:cNvSpPr txBox="1"/>
              <p:nvPr/>
            </p:nvSpPr>
            <p:spPr>
              <a:xfrm>
                <a:off x="5918582" y="2298363"/>
                <a:ext cx="170995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kumimoji="1" lang="en-US" altLang="ja-JP" sz="2400" b="0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𝐵</m:t>
                    </m:r>
                    <m:d>
                      <m:dPr>
                        <m:ctrlPr>
                          <a:rPr kumimoji="1" lang="en-US" altLang="ja-JP" sz="2400" b="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kumimoji="1" lang="en-US" altLang="ja-JP" sz="2400" b="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kumimoji="1" lang="en-US" altLang="ja-JP" sz="2400" b="0" i="1" smtClean="0">
                        <a:solidFill>
                          <a:schemeClr val="accent4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kumimoji="1" lang="ja-JP" altLang="en-US" sz="2400" dirty="0">
                    <a:solidFill>
                      <a:schemeClr val="accent4">
                        <a:lumMod val="75000"/>
                      </a:schemeClr>
                    </a:solidFill>
                  </a:rPr>
                  <a:t>一定</a:t>
                </a:r>
              </a:p>
            </p:txBody>
          </p:sp>
        </mc:Choice>
        <mc:Fallback xmlns="">
          <p:sp>
            <p:nvSpPr>
              <p:cNvPr id="17" name="テキスト ボックス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18582" y="2298363"/>
                <a:ext cx="1709955" cy="461665"/>
              </a:xfrm>
              <a:prstGeom prst="rect">
                <a:avLst/>
              </a:prstGeom>
              <a:blipFill rotWithShape="0">
                <a:blip r:embed="rId5"/>
                <a:stretch>
                  <a:fillRect l="-1071" t="-15789" r="-4643" b="-23684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テキスト ボックス 17"/>
          <p:cNvSpPr txBox="1"/>
          <p:nvPr/>
        </p:nvSpPr>
        <p:spPr>
          <a:xfrm>
            <a:off x="3858305" y="2343939"/>
            <a:ext cx="21226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>
                <a:solidFill>
                  <a:srgbClr val="7030A0"/>
                </a:solidFill>
              </a:rPr>
              <a:t>従法線単位ベクトル</a:t>
            </a:r>
          </a:p>
        </p:txBody>
      </p:sp>
      <p:cxnSp>
        <p:nvCxnSpPr>
          <p:cNvPr id="12" name="直線矢印コネクタ 11"/>
          <p:cNvCxnSpPr/>
          <p:nvPr/>
        </p:nvCxnSpPr>
        <p:spPr>
          <a:xfrm>
            <a:off x="6529589" y="4556700"/>
            <a:ext cx="90152" cy="58845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テキスト ボックス 19"/>
              <p:cNvSpPr txBox="1"/>
              <p:nvPr/>
            </p:nvSpPr>
            <p:spPr>
              <a:xfrm>
                <a:off x="7236185" y="4615545"/>
                <a:ext cx="192681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kumimoji="1" lang="en-US" altLang="ja-JP" sz="24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kumimoji="1" lang="en-US" altLang="ja-JP" sz="24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p>
                        <m:r>
                          <a:rPr kumimoji="1" lang="en-US" altLang="ja-JP" sz="24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kumimoji="1" lang="en-US" altLang="ja-JP" sz="24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kumimoji="1" lang="en-US" altLang="ja-JP" sz="24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kumimoji="1" lang="en-US" altLang="ja-JP" sz="2400" b="0" i="1" smtClean="0">
                        <a:solidFill>
                          <a:schemeClr val="accent4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kumimoji="1" lang="ja-JP" altLang="en-US" sz="2400" dirty="0">
                    <a:solidFill>
                      <a:srgbClr val="C00000"/>
                    </a:solidFill>
                  </a:rPr>
                  <a:t>　</a:t>
                </a:r>
                <a:r>
                  <a:rPr kumimoji="1" lang="ja-JP" altLang="en-US" sz="2400" dirty="0">
                    <a:solidFill>
                      <a:schemeClr val="accent4">
                        <a:lumMod val="75000"/>
                      </a:schemeClr>
                    </a:solidFill>
                  </a:rPr>
                  <a:t>←</a:t>
                </a:r>
              </a:p>
            </p:txBody>
          </p:sp>
        </mc:Choice>
        <mc:Fallback xmlns="">
          <p:sp>
            <p:nvSpPr>
              <p:cNvPr id="20" name="テキスト ボックス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36185" y="4615545"/>
                <a:ext cx="1926810" cy="461665"/>
              </a:xfrm>
              <a:prstGeom prst="rect">
                <a:avLst/>
              </a:prstGeom>
              <a:blipFill rotWithShape="0">
                <a:blip r:embed="rId6"/>
                <a:stretch>
                  <a:fillRect l="-633" t="-9211" r="-3797" b="-30263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テキスト ボックス 18"/>
              <p:cNvSpPr txBox="1"/>
              <p:nvPr/>
            </p:nvSpPr>
            <p:spPr>
              <a:xfrm>
                <a:off x="9012282" y="4661711"/>
                <a:ext cx="200798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ja-JP" i="1" smtClean="0">
                        <a:solidFill>
                          <a:schemeClr val="accent4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τ</m:t>
                    </m:r>
                    <m:d>
                      <m:dPr>
                        <m:ctrlPr>
                          <a:rPr lang="en-US" altLang="ja-JP" i="1">
                            <a:solidFill>
                              <a:schemeClr val="accent4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ja-JP" i="1">
                            <a:solidFill>
                              <a:schemeClr val="accent4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altLang="ja-JP" b="0" i="1" smtClean="0">
                        <a:solidFill>
                          <a:schemeClr val="accent4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altLang="ja-JP" dirty="0">
                    <a:solidFill>
                      <a:schemeClr val="accent4">
                        <a:lumMod val="75000"/>
                      </a:schemeClr>
                    </a:solidFill>
                  </a:rPr>
                  <a:t>:</a:t>
                </a:r>
                <a:r>
                  <a:rPr lang="ja-JP" altLang="en-US" dirty="0">
                    <a:solidFill>
                      <a:schemeClr val="accent4">
                        <a:lumMod val="75000"/>
                      </a:schemeClr>
                    </a:solidFill>
                  </a:rPr>
                  <a:t>捩率が０</a:t>
                </a:r>
              </a:p>
            </p:txBody>
          </p:sp>
        </mc:Choice>
        <mc:Fallback xmlns="">
          <p:sp>
            <p:nvSpPr>
              <p:cNvPr id="19" name="テキスト ボックス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12282" y="4661711"/>
                <a:ext cx="2007981" cy="369332"/>
              </a:xfrm>
              <a:prstGeom prst="rect">
                <a:avLst/>
              </a:prstGeom>
              <a:blipFill rotWithShape="0">
                <a:blip r:embed="rId7"/>
                <a:stretch>
                  <a:fillRect t="-15000" b="-28333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テキスト ボックス 20"/>
          <p:cNvSpPr txBox="1"/>
          <p:nvPr/>
        </p:nvSpPr>
        <p:spPr>
          <a:xfrm>
            <a:off x="11464171" y="326141"/>
            <a:ext cx="461665" cy="324063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従法線単位ベクトルは一定です</a:t>
            </a:r>
            <a:endParaRPr kumimoji="1" lang="ja-JP" altLang="en-US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493758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円弧 3"/>
          <p:cNvSpPr/>
          <p:nvPr/>
        </p:nvSpPr>
        <p:spPr>
          <a:xfrm rot="6648864">
            <a:off x="2161792" y="-375792"/>
            <a:ext cx="6996941" cy="4512216"/>
          </a:xfrm>
          <a:prstGeom prst="arc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056437" y="566670"/>
            <a:ext cx="384913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>
                <a:solidFill>
                  <a:srgbClr val="FF0000"/>
                </a:solidFill>
              </a:rPr>
              <a:t>弧長パラメーター表示された</a:t>
            </a:r>
            <a:endParaRPr kumimoji="1" lang="en-US" altLang="ja-JP" sz="2400" dirty="0">
              <a:solidFill>
                <a:srgbClr val="FF0000"/>
              </a:solidFill>
            </a:endParaRPr>
          </a:p>
          <a:p>
            <a:pPr algn="ctr"/>
            <a:r>
              <a:rPr lang="ja-JP" altLang="en-US" sz="2400" dirty="0">
                <a:solidFill>
                  <a:schemeClr val="accent4">
                    <a:lumMod val="75000"/>
                  </a:schemeClr>
                </a:solidFill>
              </a:rPr>
              <a:t>捩率０の</a:t>
            </a:r>
            <a:r>
              <a:rPr kumimoji="1" lang="ja-JP" altLang="en-US" sz="2400" dirty="0">
                <a:solidFill>
                  <a:srgbClr val="FF0000"/>
                </a:solidFill>
              </a:rPr>
              <a:t>空間曲線</a:t>
            </a:r>
          </a:p>
        </p:txBody>
      </p:sp>
      <p:cxnSp>
        <p:nvCxnSpPr>
          <p:cNvPr id="7" name="直線矢印コネクタ 6"/>
          <p:cNvCxnSpPr/>
          <p:nvPr/>
        </p:nvCxnSpPr>
        <p:spPr>
          <a:xfrm flipV="1">
            <a:off x="6529589" y="3709115"/>
            <a:ext cx="991673" cy="837127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/>
              <p:cNvSpPr txBox="1"/>
              <p:nvPr/>
            </p:nvSpPr>
            <p:spPr>
              <a:xfrm>
                <a:off x="6393453" y="4556700"/>
                <a:ext cx="84568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kumimoji="1" lang="en-US" altLang="ja-JP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kumimoji="1" lang="en-US" altLang="ja-JP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kumimoji="1" lang="en-US" altLang="ja-JP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kumimoji="1" lang="ja-JP" altLang="en-US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" name="テキスト ボックス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93453" y="4556700"/>
                <a:ext cx="845681" cy="461665"/>
              </a:xfrm>
              <a:prstGeom prst="rect">
                <a:avLst/>
              </a:prstGeom>
              <a:blipFill rotWithShape="0">
                <a:blip r:embed="rId2"/>
                <a:stretch>
                  <a:fillRect r="-1439" b="-1710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/>
              <p:cNvSpPr txBox="1"/>
              <p:nvPr/>
            </p:nvSpPr>
            <p:spPr>
              <a:xfrm>
                <a:off x="7458075" y="3741536"/>
                <a:ext cx="91832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′(</m:t>
                      </m:r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kumimoji="1" lang="ja-JP" altLang="en-US" sz="2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9" name="テキスト ボックス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58075" y="3741536"/>
                <a:ext cx="918328" cy="461665"/>
              </a:xfrm>
              <a:prstGeom prst="rect">
                <a:avLst/>
              </a:prstGeom>
              <a:blipFill rotWithShape="0">
                <a:blip r:embed="rId3"/>
                <a:stretch>
                  <a:fillRect r="-1325" b="-1710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テキスト ボックス 9"/>
          <p:cNvSpPr txBox="1"/>
          <p:nvPr/>
        </p:nvSpPr>
        <p:spPr>
          <a:xfrm>
            <a:off x="8372069" y="3775150"/>
            <a:ext cx="31373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solidFill>
                  <a:srgbClr val="FF0000"/>
                </a:solidFill>
              </a:rPr>
              <a:t>速度ベクトル＝単位接ベクトル</a:t>
            </a:r>
          </a:p>
        </p:txBody>
      </p:sp>
      <p:cxnSp>
        <p:nvCxnSpPr>
          <p:cNvPr id="3" name="直線矢印コネクタ 2"/>
          <p:cNvCxnSpPr/>
          <p:nvPr/>
        </p:nvCxnSpPr>
        <p:spPr>
          <a:xfrm flipH="1" flipV="1">
            <a:off x="5756856" y="4327301"/>
            <a:ext cx="772733" cy="229399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線矢印コネクタ 5"/>
          <p:cNvCxnSpPr/>
          <p:nvPr/>
        </p:nvCxnSpPr>
        <p:spPr>
          <a:xfrm flipH="1" flipV="1">
            <a:off x="5228823" y="4144482"/>
            <a:ext cx="1300766" cy="401760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テキスト ボックス 12"/>
              <p:cNvSpPr txBox="1"/>
              <p:nvPr/>
            </p:nvSpPr>
            <p:spPr>
              <a:xfrm>
                <a:off x="4758378" y="3614815"/>
                <a:ext cx="87293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𝑁</m:t>
                      </m:r>
                      <m:r>
                        <a:rPr kumimoji="1" lang="en-US" altLang="ja-JP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kumimoji="1" lang="en-US" altLang="ja-JP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kumimoji="1" lang="en-US" altLang="ja-JP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kumimoji="1" lang="ja-JP" altLang="en-US" sz="24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13" name="テキスト ボックス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58378" y="3614815"/>
                <a:ext cx="872931" cy="461665"/>
              </a:xfrm>
              <a:prstGeom prst="rect">
                <a:avLst/>
              </a:prstGeom>
              <a:blipFill rotWithShape="0">
                <a:blip r:embed="rId4"/>
                <a:stretch>
                  <a:fillRect r="-1399" b="-1710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テキスト ボックス 13"/>
          <p:cNvSpPr txBox="1"/>
          <p:nvPr/>
        </p:nvSpPr>
        <p:spPr>
          <a:xfrm>
            <a:off x="2765203" y="3670259"/>
            <a:ext cx="21226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</a:rPr>
              <a:t>主法線単位ベクトル</a:t>
            </a:r>
          </a:p>
        </p:txBody>
      </p:sp>
      <p:sp>
        <p:nvSpPr>
          <p:cNvPr id="2" name="平行四辺形 1"/>
          <p:cNvSpPr/>
          <p:nvPr/>
        </p:nvSpPr>
        <p:spPr>
          <a:xfrm rot="1052601">
            <a:off x="3721624" y="2997784"/>
            <a:ext cx="5615927" cy="2635249"/>
          </a:xfrm>
          <a:prstGeom prst="parallelogram">
            <a:avLst>
              <a:gd name="adj" fmla="val 70866"/>
            </a:avLst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7363241" y="5580992"/>
            <a:ext cx="1800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solidFill>
                  <a:srgbClr val="C00000"/>
                </a:solidFill>
              </a:rPr>
              <a:t>接触平面</a:t>
            </a:r>
            <a:r>
              <a:rPr kumimoji="1" lang="ja-JP" altLang="en-US" dirty="0">
                <a:solidFill>
                  <a:schemeClr val="accent4">
                    <a:lumMod val="75000"/>
                  </a:schemeClr>
                </a:solidFill>
              </a:rPr>
              <a:t>が平行</a:t>
            </a:r>
          </a:p>
        </p:txBody>
      </p:sp>
      <p:cxnSp>
        <p:nvCxnSpPr>
          <p:cNvPr id="16" name="直線矢印コネクタ 15"/>
          <p:cNvCxnSpPr/>
          <p:nvPr/>
        </p:nvCxnSpPr>
        <p:spPr>
          <a:xfrm flipV="1">
            <a:off x="6529589" y="3193961"/>
            <a:ext cx="0" cy="1352281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テキスト ボックス 16"/>
              <p:cNvSpPr txBox="1"/>
              <p:nvPr/>
            </p:nvSpPr>
            <p:spPr>
              <a:xfrm>
                <a:off x="5918582" y="2298363"/>
                <a:ext cx="170995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kumimoji="1" lang="en-US" altLang="ja-JP" sz="2400" b="0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𝐵</m:t>
                    </m:r>
                    <m:d>
                      <m:dPr>
                        <m:ctrlPr>
                          <a:rPr kumimoji="1" lang="en-US" altLang="ja-JP" sz="2400" b="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kumimoji="1" lang="en-US" altLang="ja-JP" sz="2400" b="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kumimoji="1" lang="en-US" altLang="ja-JP" sz="2400" b="0" i="1" smtClean="0">
                        <a:solidFill>
                          <a:schemeClr val="accent4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kumimoji="1" lang="ja-JP" altLang="en-US" sz="2400" dirty="0">
                    <a:solidFill>
                      <a:schemeClr val="accent4">
                        <a:lumMod val="75000"/>
                      </a:schemeClr>
                    </a:solidFill>
                  </a:rPr>
                  <a:t>一定</a:t>
                </a:r>
              </a:p>
            </p:txBody>
          </p:sp>
        </mc:Choice>
        <mc:Fallback xmlns="">
          <p:sp>
            <p:nvSpPr>
              <p:cNvPr id="17" name="テキスト ボックス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18582" y="2298363"/>
                <a:ext cx="1709955" cy="461665"/>
              </a:xfrm>
              <a:prstGeom prst="rect">
                <a:avLst/>
              </a:prstGeom>
              <a:blipFill rotWithShape="0">
                <a:blip r:embed="rId5"/>
                <a:stretch>
                  <a:fillRect l="-1071" t="-15789" r="-4643" b="-23684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テキスト ボックス 17"/>
          <p:cNvSpPr txBox="1"/>
          <p:nvPr/>
        </p:nvSpPr>
        <p:spPr>
          <a:xfrm>
            <a:off x="3858305" y="2343939"/>
            <a:ext cx="21226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>
                <a:solidFill>
                  <a:srgbClr val="7030A0"/>
                </a:solidFill>
              </a:rPr>
              <a:t>従法線単位ベクトル</a:t>
            </a:r>
          </a:p>
        </p:txBody>
      </p:sp>
      <p:cxnSp>
        <p:nvCxnSpPr>
          <p:cNvPr id="12" name="直線矢印コネクタ 11"/>
          <p:cNvCxnSpPr/>
          <p:nvPr/>
        </p:nvCxnSpPr>
        <p:spPr>
          <a:xfrm>
            <a:off x="6529589" y="4556700"/>
            <a:ext cx="90152" cy="58845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テキスト ボックス 19"/>
              <p:cNvSpPr txBox="1"/>
              <p:nvPr/>
            </p:nvSpPr>
            <p:spPr>
              <a:xfrm>
                <a:off x="7236185" y="4615545"/>
                <a:ext cx="192681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kumimoji="1" lang="en-US" altLang="ja-JP" sz="24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kumimoji="1" lang="en-US" altLang="ja-JP" sz="24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p>
                        <m:r>
                          <a:rPr kumimoji="1" lang="en-US" altLang="ja-JP" sz="24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kumimoji="1" lang="en-US" altLang="ja-JP" sz="24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kumimoji="1" lang="en-US" altLang="ja-JP" sz="24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kumimoji="1" lang="en-US" altLang="ja-JP" sz="2400" b="0" i="1" smtClean="0">
                        <a:solidFill>
                          <a:schemeClr val="accent4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kumimoji="1" lang="ja-JP" altLang="en-US" sz="2400" dirty="0">
                    <a:solidFill>
                      <a:srgbClr val="C00000"/>
                    </a:solidFill>
                  </a:rPr>
                  <a:t>　</a:t>
                </a:r>
                <a:r>
                  <a:rPr kumimoji="1" lang="ja-JP" altLang="en-US" sz="2400" dirty="0">
                    <a:solidFill>
                      <a:schemeClr val="accent4">
                        <a:lumMod val="75000"/>
                      </a:schemeClr>
                    </a:solidFill>
                  </a:rPr>
                  <a:t>←</a:t>
                </a:r>
              </a:p>
            </p:txBody>
          </p:sp>
        </mc:Choice>
        <mc:Fallback xmlns="">
          <p:sp>
            <p:nvSpPr>
              <p:cNvPr id="20" name="テキスト ボックス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36185" y="4615545"/>
                <a:ext cx="1926810" cy="461665"/>
              </a:xfrm>
              <a:prstGeom prst="rect">
                <a:avLst/>
              </a:prstGeom>
              <a:blipFill rotWithShape="0">
                <a:blip r:embed="rId6"/>
                <a:stretch>
                  <a:fillRect l="-633" t="-9211" r="-3797" b="-30263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テキスト ボックス 20"/>
              <p:cNvSpPr txBox="1"/>
              <p:nvPr/>
            </p:nvSpPr>
            <p:spPr>
              <a:xfrm>
                <a:off x="9012282" y="4661711"/>
                <a:ext cx="200798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ja-JP" i="1" smtClean="0">
                        <a:solidFill>
                          <a:schemeClr val="accent4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τ</m:t>
                    </m:r>
                    <m:d>
                      <m:dPr>
                        <m:ctrlPr>
                          <a:rPr lang="en-US" altLang="ja-JP" i="1">
                            <a:solidFill>
                              <a:schemeClr val="accent4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ja-JP" i="1">
                            <a:solidFill>
                              <a:schemeClr val="accent4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altLang="ja-JP" b="0" i="1" smtClean="0">
                        <a:solidFill>
                          <a:schemeClr val="accent4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altLang="ja-JP" dirty="0">
                    <a:solidFill>
                      <a:schemeClr val="accent4">
                        <a:lumMod val="75000"/>
                      </a:schemeClr>
                    </a:solidFill>
                  </a:rPr>
                  <a:t>:</a:t>
                </a:r>
                <a:r>
                  <a:rPr lang="ja-JP" altLang="en-US" dirty="0">
                    <a:solidFill>
                      <a:schemeClr val="accent4">
                        <a:lumMod val="75000"/>
                      </a:schemeClr>
                    </a:solidFill>
                  </a:rPr>
                  <a:t>捩率が０</a:t>
                </a:r>
              </a:p>
            </p:txBody>
          </p:sp>
        </mc:Choice>
        <mc:Fallback xmlns="">
          <p:sp>
            <p:nvSpPr>
              <p:cNvPr id="21" name="テキスト ボックス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12282" y="4661711"/>
                <a:ext cx="2007981" cy="369332"/>
              </a:xfrm>
              <a:prstGeom prst="rect">
                <a:avLst/>
              </a:prstGeom>
              <a:blipFill rotWithShape="0">
                <a:blip r:embed="rId7"/>
                <a:stretch>
                  <a:fillRect t="-15000" b="-28333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テキスト ボックス 21"/>
          <p:cNvSpPr txBox="1"/>
          <p:nvPr/>
        </p:nvSpPr>
        <p:spPr>
          <a:xfrm>
            <a:off x="10633174" y="326141"/>
            <a:ext cx="1292662" cy="324544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と言うことは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従法線単位ベクトルと直交する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接触平面が全て</a:t>
            </a:r>
            <a:endParaRPr lang="en-US" altLang="ja-JP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互いに平行になるのですが</a:t>
            </a:r>
          </a:p>
        </p:txBody>
      </p:sp>
      <p:cxnSp>
        <p:nvCxnSpPr>
          <p:cNvPr id="23" name="直線矢印コネクタ 22"/>
          <p:cNvCxnSpPr/>
          <p:nvPr/>
        </p:nvCxnSpPr>
        <p:spPr>
          <a:xfrm flipV="1">
            <a:off x="7062808" y="3015577"/>
            <a:ext cx="755046" cy="967696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矢印コネクタ 23"/>
          <p:cNvCxnSpPr/>
          <p:nvPr/>
        </p:nvCxnSpPr>
        <p:spPr>
          <a:xfrm flipV="1">
            <a:off x="7067213" y="2620087"/>
            <a:ext cx="0" cy="1352281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矢印コネクタ 24"/>
          <p:cNvCxnSpPr/>
          <p:nvPr/>
        </p:nvCxnSpPr>
        <p:spPr>
          <a:xfrm flipH="1" flipV="1">
            <a:off x="5738707" y="3686025"/>
            <a:ext cx="1306414" cy="286343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平行四辺形 25"/>
          <p:cNvSpPr/>
          <p:nvPr/>
        </p:nvSpPr>
        <p:spPr>
          <a:xfrm rot="1052601">
            <a:off x="4124873" y="2457525"/>
            <a:ext cx="5615927" cy="2635249"/>
          </a:xfrm>
          <a:prstGeom prst="parallelogram">
            <a:avLst>
              <a:gd name="adj" fmla="val 70866"/>
            </a:avLst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28354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円弧 3"/>
          <p:cNvSpPr/>
          <p:nvPr/>
        </p:nvSpPr>
        <p:spPr>
          <a:xfrm rot="6648864">
            <a:off x="2161792" y="-375792"/>
            <a:ext cx="6996941" cy="4512216"/>
          </a:xfrm>
          <a:prstGeom prst="arc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056437" y="566670"/>
            <a:ext cx="3849131" cy="83099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ja-JP" altLang="en-US" sz="2400" dirty="0">
                <a:solidFill>
                  <a:srgbClr val="FF0000"/>
                </a:solidFill>
              </a:rPr>
              <a:t>弧長パラメーター表示された</a:t>
            </a:r>
            <a:endParaRPr kumimoji="1" lang="en-US" altLang="ja-JP" sz="2400" dirty="0">
              <a:solidFill>
                <a:srgbClr val="FF0000"/>
              </a:solidFill>
            </a:endParaRPr>
          </a:p>
          <a:p>
            <a:pPr algn="ctr"/>
            <a:r>
              <a:rPr lang="ja-JP" altLang="en-US" sz="2400" dirty="0">
                <a:solidFill>
                  <a:schemeClr val="accent4">
                    <a:lumMod val="75000"/>
                  </a:schemeClr>
                </a:solidFill>
              </a:rPr>
              <a:t>捩率０の</a:t>
            </a:r>
            <a:r>
              <a:rPr kumimoji="1" lang="ja-JP" altLang="en-US" sz="2400" dirty="0">
                <a:solidFill>
                  <a:srgbClr val="FF0000"/>
                </a:solidFill>
              </a:rPr>
              <a:t>空間曲線</a:t>
            </a:r>
          </a:p>
        </p:txBody>
      </p:sp>
      <p:cxnSp>
        <p:nvCxnSpPr>
          <p:cNvPr id="7" name="直線矢印コネクタ 6"/>
          <p:cNvCxnSpPr/>
          <p:nvPr/>
        </p:nvCxnSpPr>
        <p:spPr>
          <a:xfrm flipV="1">
            <a:off x="6529589" y="3709115"/>
            <a:ext cx="991673" cy="837127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/>
              <p:cNvSpPr txBox="1"/>
              <p:nvPr/>
            </p:nvSpPr>
            <p:spPr>
              <a:xfrm>
                <a:off x="6393453" y="4556700"/>
                <a:ext cx="84568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kumimoji="1" lang="en-US" altLang="ja-JP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kumimoji="1" lang="en-US" altLang="ja-JP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kumimoji="1" lang="en-US" altLang="ja-JP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kumimoji="1" lang="ja-JP" altLang="en-US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" name="テキスト ボックス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93453" y="4556700"/>
                <a:ext cx="845681" cy="461665"/>
              </a:xfrm>
              <a:prstGeom prst="rect">
                <a:avLst/>
              </a:prstGeom>
              <a:blipFill rotWithShape="0">
                <a:blip r:embed="rId2"/>
                <a:stretch>
                  <a:fillRect r="-1439" b="-1710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/>
              <p:cNvSpPr txBox="1"/>
              <p:nvPr/>
            </p:nvSpPr>
            <p:spPr>
              <a:xfrm>
                <a:off x="7458075" y="3741536"/>
                <a:ext cx="91832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′(</m:t>
                      </m:r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kumimoji="1" lang="ja-JP" altLang="en-US" sz="2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9" name="テキスト ボックス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58075" y="3741536"/>
                <a:ext cx="918328" cy="461665"/>
              </a:xfrm>
              <a:prstGeom prst="rect">
                <a:avLst/>
              </a:prstGeom>
              <a:blipFill rotWithShape="0">
                <a:blip r:embed="rId3"/>
                <a:stretch>
                  <a:fillRect r="-1325" b="-1710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テキスト ボックス 9"/>
          <p:cNvSpPr txBox="1"/>
          <p:nvPr/>
        </p:nvSpPr>
        <p:spPr>
          <a:xfrm>
            <a:off x="8372069" y="3775150"/>
            <a:ext cx="31373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solidFill>
                  <a:srgbClr val="FF0000"/>
                </a:solidFill>
              </a:rPr>
              <a:t>速度ベクトル＝単位接ベクトル</a:t>
            </a:r>
          </a:p>
        </p:txBody>
      </p:sp>
      <p:cxnSp>
        <p:nvCxnSpPr>
          <p:cNvPr id="3" name="直線矢印コネクタ 2"/>
          <p:cNvCxnSpPr/>
          <p:nvPr/>
        </p:nvCxnSpPr>
        <p:spPr>
          <a:xfrm flipH="1" flipV="1">
            <a:off x="5756856" y="4327301"/>
            <a:ext cx="772733" cy="229399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線矢印コネクタ 5"/>
          <p:cNvCxnSpPr/>
          <p:nvPr/>
        </p:nvCxnSpPr>
        <p:spPr>
          <a:xfrm flipH="1" flipV="1">
            <a:off x="5228823" y="4144482"/>
            <a:ext cx="1300766" cy="401760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テキスト ボックス 12"/>
              <p:cNvSpPr txBox="1"/>
              <p:nvPr/>
            </p:nvSpPr>
            <p:spPr>
              <a:xfrm>
                <a:off x="4758378" y="3614815"/>
                <a:ext cx="87293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𝑁</m:t>
                      </m:r>
                      <m:r>
                        <a:rPr kumimoji="1" lang="en-US" altLang="ja-JP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kumimoji="1" lang="en-US" altLang="ja-JP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kumimoji="1" lang="en-US" altLang="ja-JP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kumimoji="1" lang="ja-JP" altLang="en-US" sz="24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13" name="テキスト ボックス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58378" y="3614815"/>
                <a:ext cx="872931" cy="461665"/>
              </a:xfrm>
              <a:prstGeom prst="rect">
                <a:avLst/>
              </a:prstGeom>
              <a:blipFill rotWithShape="0">
                <a:blip r:embed="rId4"/>
                <a:stretch>
                  <a:fillRect r="-1399" b="-1710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テキスト ボックス 13"/>
          <p:cNvSpPr txBox="1"/>
          <p:nvPr/>
        </p:nvSpPr>
        <p:spPr>
          <a:xfrm>
            <a:off x="2765203" y="3670259"/>
            <a:ext cx="21226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</a:rPr>
              <a:t>主法線単位ベクトル</a:t>
            </a:r>
          </a:p>
        </p:txBody>
      </p:sp>
      <p:cxnSp>
        <p:nvCxnSpPr>
          <p:cNvPr id="16" name="直線矢印コネクタ 15"/>
          <p:cNvCxnSpPr/>
          <p:nvPr/>
        </p:nvCxnSpPr>
        <p:spPr>
          <a:xfrm flipV="1">
            <a:off x="6529589" y="3193961"/>
            <a:ext cx="0" cy="1352281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テキスト ボックス 16"/>
              <p:cNvSpPr txBox="1"/>
              <p:nvPr/>
            </p:nvSpPr>
            <p:spPr>
              <a:xfrm>
                <a:off x="5918582" y="2298363"/>
                <a:ext cx="84863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𝐵</m:t>
                      </m:r>
                      <m:d>
                        <m:dPr>
                          <m:ctrlPr>
                            <a:rPr kumimoji="1" lang="en-US" altLang="ja-JP" sz="2400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kumimoji="1" lang="en-US" altLang="ja-JP" sz="2400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</m:oMath>
                  </m:oMathPara>
                </a14:m>
                <a:endParaRPr kumimoji="1" lang="ja-JP" altLang="en-US" sz="2400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17" name="テキスト ボックス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18582" y="2298363"/>
                <a:ext cx="848630" cy="461665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テキスト ボックス 17"/>
          <p:cNvSpPr txBox="1"/>
          <p:nvPr/>
        </p:nvSpPr>
        <p:spPr>
          <a:xfrm>
            <a:off x="3858305" y="2343939"/>
            <a:ext cx="21226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>
                <a:solidFill>
                  <a:srgbClr val="7030A0"/>
                </a:solidFill>
              </a:rPr>
              <a:t>従法線単位ベクトル</a:t>
            </a:r>
          </a:p>
        </p:txBody>
      </p:sp>
      <p:sp>
        <p:nvSpPr>
          <p:cNvPr id="20" name="平行四辺形 19"/>
          <p:cNvSpPr/>
          <p:nvPr/>
        </p:nvSpPr>
        <p:spPr>
          <a:xfrm rot="19215006">
            <a:off x="3970664" y="2449884"/>
            <a:ext cx="5581471" cy="2791525"/>
          </a:xfrm>
          <a:prstGeom prst="parallelogram">
            <a:avLst>
              <a:gd name="adj" fmla="val 85905"/>
            </a:avLst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8067441" y="969777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>
                <a:solidFill>
                  <a:srgbClr val="002060"/>
                </a:solidFill>
              </a:rPr>
              <a:t>展</a:t>
            </a:r>
            <a:r>
              <a:rPr kumimoji="1" lang="ja-JP" altLang="en-US" dirty="0">
                <a:solidFill>
                  <a:srgbClr val="002060"/>
                </a:solidFill>
              </a:rPr>
              <a:t>直平面</a:t>
            </a:r>
          </a:p>
        </p:txBody>
      </p:sp>
      <p:cxnSp>
        <p:nvCxnSpPr>
          <p:cNvPr id="23" name="直線矢印コネクタ 22"/>
          <p:cNvCxnSpPr/>
          <p:nvPr/>
        </p:nvCxnSpPr>
        <p:spPr>
          <a:xfrm flipH="1" flipV="1">
            <a:off x="5956750" y="4065059"/>
            <a:ext cx="572840" cy="481183"/>
          </a:xfrm>
          <a:prstGeom prst="straightConnector1">
            <a:avLst/>
          </a:prstGeom>
          <a:ln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平行四辺形 24"/>
          <p:cNvSpPr/>
          <p:nvPr/>
        </p:nvSpPr>
        <p:spPr>
          <a:xfrm rot="19161655">
            <a:off x="5600224" y="3978011"/>
            <a:ext cx="1285893" cy="663416"/>
          </a:xfrm>
          <a:prstGeom prst="parallelogram">
            <a:avLst>
              <a:gd name="adj" fmla="val 85905"/>
            </a:avLst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テキスト ボックス 26"/>
              <p:cNvSpPr txBox="1"/>
              <p:nvPr/>
            </p:nvSpPr>
            <p:spPr>
              <a:xfrm>
                <a:off x="5614215" y="3610033"/>
                <a:ext cx="94557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𝑁</m:t>
                      </m:r>
                      <m:r>
                        <a:rPr kumimoji="1" lang="en-US" altLang="ja-JP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′(</m:t>
                      </m:r>
                      <m:r>
                        <a:rPr kumimoji="1" lang="en-US" altLang="ja-JP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kumimoji="1" lang="en-US" altLang="ja-JP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kumimoji="1" lang="ja-JP" altLang="en-US" sz="24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27" name="テキスト ボックス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14215" y="3610033"/>
                <a:ext cx="945579" cy="461665"/>
              </a:xfrm>
              <a:prstGeom prst="rect">
                <a:avLst/>
              </a:prstGeom>
              <a:blipFill rotWithShape="0">
                <a:blip r:embed="rId6"/>
                <a:stretch>
                  <a:fillRect r="-1290" b="-1710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8" name="直線矢印コネクタ 27"/>
          <p:cNvCxnSpPr/>
          <p:nvPr/>
        </p:nvCxnSpPr>
        <p:spPr>
          <a:xfrm flipH="1">
            <a:off x="5955422" y="4546241"/>
            <a:ext cx="574166" cy="433933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線矢印コネクタ 31"/>
          <p:cNvCxnSpPr/>
          <p:nvPr/>
        </p:nvCxnSpPr>
        <p:spPr>
          <a:xfrm flipV="1">
            <a:off x="6559794" y="3610033"/>
            <a:ext cx="0" cy="936208"/>
          </a:xfrm>
          <a:prstGeom prst="straightConnector1">
            <a:avLst/>
          </a:prstGeom>
          <a:ln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テキスト ボックス 34"/>
              <p:cNvSpPr txBox="1"/>
              <p:nvPr/>
            </p:nvSpPr>
            <p:spPr>
              <a:xfrm>
                <a:off x="5561485" y="4982147"/>
                <a:ext cx="1566503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24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m:rPr>
                          <m:sty m:val="p"/>
                        </m:rPr>
                        <a:rPr lang="en-US" altLang="ja-JP" sz="2400" i="1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σ</m:t>
                      </m:r>
                      <m:d>
                        <m:dPr>
                          <m:ctrlPr>
                            <a:rPr kumimoji="1" lang="en-US" altLang="ja-JP" sz="2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kumimoji="1" lang="en-US" altLang="ja-JP" sz="2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kumimoji="1" lang="en-US" altLang="ja-JP" sz="24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kumimoji="1" lang="en-US" altLang="ja-JP" sz="24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′(</m:t>
                      </m:r>
                      <m:r>
                        <a:rPr kumimoji="1" lang="en-US" altLang="ja-JP" sz="24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kumimoji="1" lang="en-US" altLang="ja-JP" sz="24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kumimoji="1" lang="ja-JP" altLang="en-US" sz="24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35" name="テキスト ボックス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1485" y="4982147"/>
                <a:ext cx="1566503" cy="461665"/>
              </a:xfrm>
              <a:prstGeom prst="rect">
                <a:avLst/>
              </a:prstGeom>
              <a:blipFill rotWithShape="0">
                <a:blip r:embed="rId7"/>
                <a:stretch>
                  <a:fillRect r="-7393" b="-1710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テキスト ボックス 35"/>
              <p:cNvSpPr txBox="1"/>
              <p:nvPr/>
            </p:nvSpPr>
            <p:spPr>
              <a:xfrm>
                <a:off x="6485935" y="3275265"/>
                <a:ext cx="141615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altLang="ja-JP" sz="2400" i="1" smtClean="0">
                          <a:solidFill>
                            <a:srgbClr val="92D050"/>
                          </a:solidFill>
                          <a:latin typeface="Cambria Math" panose="02040503050406030204" pitchFamily="18" charset="0"/>
                        </a:rPr>
                        <m:t>τ</m:t>
                      </m:r>
                      <m:d>
                        <m:dPr>
                          <m:ctrlPr>
                            <a:rPr kumimoji="1" lang="en-US" altLang="ja-JP" sz="2400" b="0" i="1" smtClean="0">
                              <a:solidFill>
                                <a:srgbClr val="92D05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kumimoji="1" lang="en-US" altLang="ja-JP" sz="2400" b="0" i="1" smtClean="0">
                              <a:solidFill>
                                <a:srgbClr val="92D05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kumimoji="1" lang="en-US" altLang="ja-JP" sz="2400" b="0" i="1" smtClean="0">
                          <a:solidFill>
                            <a:srgbClr val="92D050"/>
                          </a:solidFill>
                          <a:latin typeface="Cambria Math" panose="02040503050406030204" pitchFamily="18" charset="0"/>
                        </a:rPr>
                        <m:t>𝐵</m:t>
                      </m:r>
                      <m:d>
                        <m:dPr>
                          <m:ctrlPr>
                            <a:rPr kumimoji="1" lang="en-US" altLang="ja-JP" sz="2400" b="0" i="1" smtClean="0">
                              <a:solidFill>
                                <a:srgbClr val="92D05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kumimoji="1" lang="en-US" altLang="ja-JP" sz="2400" b="0" i="1" smtClean="0">
                              <a:solidFill>
                                <a:srgbClr val="92D05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</m:oMath>
                  </m:oMathPara>
                </a14:m>
                <a:endParaRPr kumimoji="1" lang="ja-JP" altLang="en-US" sz="2400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36" name="テキスト ボックス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85935" y="3275265"/>
                <a:ext cx="1416157" cy="461665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テキスト ボックス 36"/>
              <p:cNvSpPr txBox="1"/>
              <p:nvPr/>
            </p:nvSpPr>
            <p:spPr>
              <a:xfrm>
                <a:off x="7729991" y="3321675"/>
                <a:ext cx="149598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ja-JP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τ</m:t>
                    </m:r>
                    <m:d>
                      <m:dPr>
                        <m:ctrlPr>
                          <a:rPr lang="en-US" altLang="ja-JP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ja-JP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</m:oMath>
                </a14:m>
                <a:r>
                  <a:rPr lang="en-US" altLang="ja-JP" dirty="0">
                    <a:solidFill>
                      <a:srgbClr val="FF0000"/>
                    </a:solidFill>
                  </a:rPr>
                  <a:t>:</a:t>
                </a:r>
                <a:r>
                  <a:rPr lang="ja-JP" altLang="en-US" dirty="0">
                    <a:solidFill>
                      <a:srgbClr val="FF0000"/>
                    </a:solidFill>
                  </a:rPr>
                  <a:t>捩率</a:t>
                </a:r>
                <a:r>
                  <a:rPr lang="ja-JP" altLang="en-US" dirty="0">
                    <a:solidFill>
                      <a:schemeClr val="accent4">
                        <a:lumMod val="75000"/>
                      </a:schemeClr>
                    </a:solidFill>
                  </a:rPr>
                  <a:t>が０</a:t>
                </a:r>
                <a:endParaRPr lang="ja-JP" alt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7" name="テキスト ボックス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29991" y="3321675"/>
                <a:ext cx="1495987" cy="369332"/>
              </a:xfrm>
              <a:prstGeom prst="rect">
                <a:avLst/>
              </a:prstGeom>
              <a:blipFill rotWithShape="0">
                <a:blip r:embed="rId9"/>
                <a:stretch>
                  <a:fillRect t="-15000" r="-3673" b="-28333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テキスト ボックス 37"/>
              <p:cNvSpPr txBox="1"/>
              <p:nvPr/>
            </p:nvSpPr>
            <p:spPr>
              <a:xfrm>
                <a:off x="7068314" y="5000137"/>
                <a:ext cx="112889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ja-JP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σ</m:t>
                    </m:r>
                    <m:d>
                      <m:dPr>
                        <m:ctrlPr>
                          <a:rPr lang="en-US" altLang="ja-JP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ja-JP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</m:oMath>
                </a14:m>
                <a:r>
                  <a:rPr lang="en-US" altLang="ja-JP" dirty="0">
                    <a:solidFill>
                      <a:srgbClr val="FF0000"/>
                    </a:solidFill>
                  </a:rPr>
                  <a:t>:</a:t>
                </a:r>
                <a:r>
                  <a:rPr lang="ja-JP" altLang="en-US" dirty="0">
                    <a:solidFill>
                      <a:srgbClr val="FF0000"/>
                    </a:solidFill>
                  </a:rPr>
                  <a:t>曲率</a:t>
                </a:r>
              </a:p>
            </p:txBody>
          </p:sp>
        </mc:Choice>
        <mc:Fallback xmlns="">
          <p:sp>
            <p:nvSpPr>
              <p:cNvPr id="38" name="テキスト ボックス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68314" y="5000137"/>
                <a:ext cx="1128899" cy="369332"/>
              </a:xfrm>
              <a:prstGeom prst="rect">
                <a:avLst/>
              </a:prstGeom>
              <a:blipFill rotWithShape="0">
                <a:blip r:embed="rId10"/>
                <a:stretch>
                  <a:fillRect t="-13115" r="-3784" b="-2623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テキスト ボックス 25"/>
          <p:cNvSpPr txBox="1"/>
          <p:nvPr/>
        </p:nvSpPr>
        <p:spPr>
          <a:xfrm>
            <a:off x="11187172" y="326141"/>
            <a:ext cx="738664" cy="337528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一方捩率が０なら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やはりフルネ・セレの公式から　　</a:t>
            </a:r>
            <a:endParaRPr kumimoji="1" lang="ja-JP" altLang="en-US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441503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円弧 3"/>
          <p:cNvSpPr/>
          <p:nvPr/>
        </p:nvSpPr>
        <p:spPr>
          <a:xfrm rot="6648864">
            <a:off x="2161792" y="-375792"/>
            <a:ext cx="6996941" cy="4512216"/>
          </a:xfrm>
          <a:prstGeom prst="arc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056437" y="566670"/>
            <a:ext cx="3849131" cy="83099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ja-JP" altLang="en-US" sz="2400" dirty="0">
                <a:solidFill>
                  <a:srgbClr val="FF0000"/>
                </a:solidFill>
              </a:rPr>
              <a:t>弧長パラメーター表示された</a:t>
            </a:r>
            <a:endParaRPr kumimoji="1" lang="en-US" altLang="ja-JP" sz="2400" dirty="0">
              <a:solidFill>
                <a:srgbClr val="FF0000"/>
              </a:solidFill>
            </a:endParaRPr>
          </a:p>
          <a:p>
            <a:pPr algn="ctr"/>
            <a:r>
              <a:rPr lang="ja-JP" altLang="en-US" sz="2400" dirty="0">
                <a:solidFill>
                  <a:schemeClr val="accent4">
                    <a:lumMod val="75000"/>
                  </a:schemeClr>
                </a:solidFill>
              </a:rPr>
              <a:t>捩率０の</a:t>
            </a:r>
            <a:r>
              <a:rPr kumimoji="1" lang="ja-JP" altLang="en-US" sz="2400" dirty="0">
                <a:solidFill>
                  <a:srgbClr val="FF0000"/>
                </a:solidFill>
              </a:rPr>
              <a:t>空間曲線</a:t>
            </a:r>
          </a:p>
        </p:txBody>
      </p:sp>
      <p:cxnSp>
        <p:nvCxnSpPr>
          <p:cNvPr id="7" name="直線矢印コネクタ 6"/>
          <p:cNvCxnSpPr/>
          <p:nvPr/>
        </p:nvCxnSpPr>
        <p:spPr>
          <a:xfrm flipV="1">
            <a:off x="6529589" y="3709115"/>
            <a:ext cx="991673" cy="837127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/>
              <p:cNvSpPr txBox="1"/>
              <p:nvPr/>
            </p:nvSpPr>
            <p:spPr>
              <a:xfrm>
                <a:off x="6393453" y="4556700"/>
                <a:ext cx="84568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kumimoji="1" lang="en-US" altLang="ja-JP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kumimoji="1" lang="en-US" altLang="ja-JP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kumimoji="1" lang="en-US" altLang="ja-JP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kumimoji="1" lang="ja-JP" altLang="en-US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" name="テキスト ボックス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93453" y="4556700"/>
                <a:ext cx="845681" cy="461665"/>
              </a:xfrm>
              <a:prstGeom prst="rect">
                <a:avLst/>
              </a:prstGeom>
              <a:blipFill rotWithShape="0">
                <a:blip r:embed="rId2"/>
                <a:stretch>
                  <a:fillRect r="-1439" b="-1710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/>
              <p:cNvSpPr txBox="1"/>
              <p:nvPr/>
            </p:nvSpPr>
            <p:spPr>
              <a:xfrm>
                <a:off x="7458075" y="3741536"/>
                <a:ext cx="91832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′(</m:t>
                      </m:r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kumimoji="1" lang="ja-JP" altLang="en-US" sz="2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9" name="テキスト ボックス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58075" y="3741536"/>
                <a:ext cx="918328" cy="461665"/>
              </a:xfrm>
              <a:prstGeom prst="rect">
                <a:avLst/>
              </a:prstGeom>
              <a:blipFill rotWithShape="0">
                <a:blip r:embed="rId3"/>
                <a:stretch>
                  <a:fillRect r="-1325" b="-1710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テキスト ボックス 9"/>
          <p:cNvSpPr txBox="1"/>
          <p:nvPr/>
        </p:nvSpPr>
        <p:spPr>
          <a:xfrm>
            <a:off x="8372069" y="3775150"/>
            <a:ext cx="31373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solidFill>
                  <a:srgbClr val="FF0000"/>
                </a:solidFill>
              </a:rPr>
              <a:t>速度ベクトル＝単位接ベクトル</a:t>
            </a:r>
          </a:p>
        </p:txBody>
      </p:sp>
      <p:cxnSp>
        <p:nvCxnSpPr>
          <p:cNvPr id="3" name="直線矢印コネクタ 2"/>
          <p:cNvCxnSpPr/>
          <p:nvPr/>
        </p:nvCxnSpPr>
        <p:spPr>
          <a:xfrm flipH="1" flipV="1">
            <a:off x="5756856" y="4327301"/>
            <a:ext cx="772733" cy="229399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線矢印コネクタ 5"/>
          <p:cNvCxnSpPr/>
          <p:nvPr/>
        </p:nvCxnSpPr>
        <p:spPr>
          <a:xfrm flipH="1" flipV="1">
            <a:off x="5228823" y="4144482"/>
            <a:ext cx="1300766" cy="401760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テキスト ボックス 12"/>
              <p:cNvSpPr txBox="1"/>
              <p:nvPr/>
            </p:nvSpPr>
            <p:spPr>
              <a:xfrm>
                <a:off x="4758378" y="3614815"/>
                <a:ext cx="87293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𝑁</m:t>
                      </m:r>
                      <m:r>
                        <a:rPr kumimoji="1" lang="en-US" altLang="ja-JP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kumimoji="1" lang="en-US" altLang="ja-JP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kumimoji="1" lang="en-US" altLang="ja-JP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kumimoji="1" lang="ja-JP" altLang="en-US" sz="24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13" name="テキスト ボックス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58378" y="3614815"/>
                <a:ext cx="872931" cy="461665"/>
              </a:xfrm>
              <a:prstGeom prst="rect">
                <a:avLst/>
              </a:prstGeom>
              <a:blipFill rotWithShape="0">
                <a:blip r:embed="rId4"/>
                <a:stretch>
                  <a:fillRect r="-1399" b="-1710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テキスト ボックス 13"/>
          <p:cNvSpPr txBox="1"/>
          <p:nvPr/>
        </p:nvSpPr>
        <p:spPr>
          <a:xfrm>
            <a:off x="2765203" y="3670259"/>
            <a:ext cx="21226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</a:rPr>
              <a:t>主法線単位ベクトル</a:t>
            </a:r>
          </a:p>
        </p:txBody>
      </p:sp>
      <p:cxnSp>
        <p:nvCxnSpPr>
          <p:cNvPr id="16" name="直線矢印コネクタ 15"/>
          <p:cNvCxnSpPr/>
          <p:nvPr/>
        </p:nvCxnSpPr>
        <p:spPr>
          <a:xfrm flipV="1">
            <a:off x="6529589" y="3193961"/>
            <a:ext cx="0" cy="1352281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テキスト ボックス 16"/>
              <p:cNvSpPr txBox="1"/>
              <p:nvPr/>
            </p:nvSpPr>
            <p:spPr>
              <a:xfrm>
                <a:off x="5918582" y="2298363"/>
                <a:ext cx="84863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𝐵</m:t>
                      </m:r>
                      <m:d>
                        <m:dPr>
                          <m:ctrlPr>
                            <a:rPr kumimoji="1" lang="en-US" altLang="ja-JP" sz="2400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kumimoji="1" lang="en-US" altLang="ja-JP" sz="2400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</m:oMath>
                  </m:oMathPara>
                </a14:m>
                <a:endParaRPr kumimoji="1" lang="ja-JP" altLang="en-US" sz="2400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17" name="テキスト ボックス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18582" y="2298363"/>
                <a:ext cx="848630" cy="461665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テキスト ボックス 17"/>
          <p:cNvSpPr txBox="1"/>
          <p:nvPr/>
        </p:nvSpPr>
        <p:spPr>
          <a:xfrm>
            <a:off x="3858305" y="2343939"/>
            <a:ext cx="21226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>
                <a:solidFill>
                  <a:srgbClr val="7030A0"/>
                </a:solidFill>
              </a:rPr>
              <a:t>従法線単位ベクトル</a:t>
            </a:r>
          </a:p>
        </p:txBody>
      </p:sp>
      <p:sp>
        <p:nvSpPr>
          <p:cNvPr id="20" name="平行四辺形 19"/>
          <p:cNvSpPr/>
          <p:nvPr/>
        </p:nvSpPr>
        <p:spPr>
          <a:xfrm rot="19215006">
            <a:off x="3970664" y="2449884"/>
            <a:ext cx="5581471" cy="2791525"/>
          </a:xfrm>
          <a:prstGeom prst="parallelogram">
            <a:avLst>
              <a:gd name="adj" fmla="val 85905"/>
            </a:avLst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8067441" y="969777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>
                <a:solidFill>
                  <a:srgbClr val="002060"/>
                </a:solidFill>
              </a:rPr>
              <a:t>展</a:t>
            </a:r>
            <a:r>
              <a:rPr kumimoji="1" lang="ja-JP" altLang="en-US" dirty="0">
                <a:solidFill>
                  <a:srgbClr val="002060"/>
                </a:solidFill>
              </a:rPr>
              <a:t>直平面</a:t>
            </a:r>
          </a:p>
        </p:txBody>
      </p:sp>
      <p:cxnSp>
        <p:nvCxnSpPr>
          <p:cNvPr id="23" name="直線矢印コネクタ 22"/>
          <p:cNvCxnSpPr/>
          <p:nvPr/>
        </p:nvCxnSpPr>
        <p:spPr>
          <a:xfrm flipH="1">
            <a:off x="5955421" y="4483528"/>
            <a:ext cx="604373" cy="437171"/>
          </a:xfrm>
          <a:prstGeom prst="straightConnector1">
            <a:avLst/>
          </a:prstGeom>
          <a:ln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平行四辺形 24"/>
          <p:cNvSpPr/>
          <p:nvPr/>
        </p:nvSpPr>
        <p:spPr>
          <a:xfrm rot="19161655">
            <a:off x="5907687" y="4676606"/>
            <a:ext cx="709319" cy="66177"/>
          </a:xfrm>
          <a:prstGeom prst="parallelogram">
            <a:avLst>
              <a:gd name="adj" fmla="val 85905"/>
            </a:avLst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テキスト ボックス 26"/>
              <p:cNvSpPr txBox="1"/>
              <p:nvPr/>
            </p:nvSpPr>
            <p:spPr>
              <a:xfrm>
                <a:off x="4755912" y="4657980"/>
                <a:ext cx="122289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ja-JP" altLang="en-US" sz="2400" b="0" dirty="0">
                    <a:solidFill>
                      <a:schemeClr val="accent4">
                        <a:lumMod val="75000"/>
                      </a:schemeClr>
                    </a:solidFill>
                  </a:rPr>
                  <a:t>→</a:t>
                </a:r>
                <a14:m>
                  <m:oMath xmlns:m="http://schemas.openxmlformats.org/officeDocument/2006/math">
                    <m:r>
                      <a:rPr lang="ja-JP" altLang="en-US" sz="2400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kumimoji="1" lang="en-US" altLang="ja-JP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𝑁</m:t>
                    </m:r>
                    <m:r>
                      <a:rPr kumimoji="1" lang="en-US" altLang="ja-JP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′(</m:t>
                    </m:r>
                    <m:r>
                      <a:rPr kumimoji="1" lang="en-US" altLang="ja-JP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𝑡</m:t>
                    </m:r>
                    <m:r>
                      <a:rPr kumimoji="1" lang="en-US" altLang="ja-JP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kumimoji="1" lang="ja-JP" altLang="en-US" sz="24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27" name="テキスト ボックス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55912" y="4657980"/>
                <a:ext cx="1222899" cy="461665"/>
              </a:xfrm>
              <a:prstGeom prst="rect">
                <a:avLst/>
              </a:prstGeom>
              <a:blipFill rotWithShape="0">
                <a:blip r:embed="rId6"/>
                <a:stretch>
                  <a:fillRect l="-7463" t="-10526" r="-3483" b="-2894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8" name="直線矢印コネクタ 27"/>
          <p:cNvCxnSpPr/>
          <p:nvPr/>
        </p:nvCxnSpPr>
        <p:spPr>
          <a:xfrm flipH="1">
            <a:off x="5955422" y="4546241"/>
            <a:ext cx="574166" cy="433933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線矢印コネクタ 31"/>
          <p:cNvCxnSpPr/>
          <p:nvPr/>
        </p:nvCxnSpPr>
        <p:spPr>
          <a:xfrm flipV="1">
            <a:off x="6559794" y="4327301"/>
            <a:ext cx="0" cy="218940"/>
          </a:xfrm>
          <a:prstGeom prst="straightConnector1">
            <a:avLst/>
          </a:prstGeom>
          <a:ln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テキスト ボックス 34"/>
              <p:cNvSpPr txBox="1"/>
              <p:nvPr/>
            </p:nvSpPr>
            <p:spPr>
              <a:xfrm>
                <a:off x="5228823" y="4982147"/>
                <a:ext cx="189916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2400" b="0" i="1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r>
                        <m:rPr>
                          <m:sty m:val="p"/>
                        </m:rPr>
                        <a:rPr lang="en-US" altLang="ja-JP" sz="2400" i="1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σ</m:t>
                      </m:r>
                      <m:d>
                        <m:dPr>
                          <m:ctrlPr>
                            <a:rPr kumimoji="1" lang="en-US" altLang="ja-JP" sz="2400" b="0" i="1" smtClean="0">
                              <a:solidFill>
                                <a:schemeClr val="accent4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kumimoji="1" lang="en-US" altLang="ja-JP" sz="2400" b="0" i="1" smtClean="0">
                              <a:solidFill>
                                <a:schemeClr val="accent4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kumimoji="1" lang="en-US" altLang="ja-JP" sz="2400" b="0" i="1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kumimoji="1" lang="en-US" altLang="ja-JP" sz="2400" b="0" i="1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′(</m:t>
                      </m:r>
                      <m:r>
                        <a:rPr kumimoji="1" lang="en-US" altLang="ja-JP" sz="2400" b="0" i="1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kumimoji="1" lang="en-US" altLang="ja-JP" sz="2400" b="0" i="1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kumimoji="1" lang="ja-JP" altLang="en-US" sz="2400" dirty="0">
                  <a:solidFill>
                    <a:schemeClr val="accent4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35" name="テキスト ボックス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8823" y="4982147"/>
                <a:ext cx="1899166" cy="461665"/>
              </a:xfrm>
              <a:prstGeom prst="rect">
                <a:avLst/>
              </a:prstGeom>
              <a:blipFill rotWithShape="0">
                <a:blip r:embed="rId7"/>
                <a:stretch>
                  <a:fillRect r="-4823" b="-1710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テキスト ボックス 36"/>
              <p:cNvSpPr txBox="1"/>
              <p:nvPr/>
            </p:nvSpPr>
            <p:spPr>
              <a:xfrm>
                <a:off x="2975656" y="4743400"/>
                <a:ext cx="197389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ja-JP" i="1">
                        <a:solidFill>
                          <a:schemeClr val="accent4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τ</m:t>
                    </m:r>
                    <m:d>
                      <m:dPr>
                        <m:ctrlPr>
                          <a:rPr lang="en-US" altLang="ja-JP" i="1">
                            <a:solidFill>
                              <a:schemeClr val="accent4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ja-JP" i="1">
                            <a:solidFill>
                              <a:schemeClr val="accent4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altLang="ja-JP" i="1">
                        <a:solidFill>
                          <a:schemeClr val="accent4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altLang="ja-JP" dirty="0">
                    <a:solidFill>
                      <a:schemeClr val="accent4">
                        <a:lumMod val="75000"/>
                      </a:schemeClr>
                    </a:solidFill>
                  </a:rPr>
                  <a:t>:</a:t>
                </a:r>
                <a:r>
                  <a:rPr lang="ja-JP" altLang="en-US" dirty="0">
                    <a:solidFill>
                      <a:schemeClr val="accent4">
                        <a:lumMod val="75000"/>
                      </a:schemeClr>
                    </a:solidFill>
                  </a:rPr>
                  <a:t>捩率が０</a:t>
                </a:r>
              </a:p>
            </p:txBody>
          </p:sp>
        </mc:Choice>
        <mc:Fallback xmlns="">
          <p:sp>
            <p:nvSpPr>
              <p:cNvPr id="37" name="テキスト ボックス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5656" y="4743400"/>
                <a:ext cx="1973897" cy="369332"/>
              </a:xfrm>
              <a:prstGeom prst="rect">
                <a:avLst/>
              </a:prstGeom>
              <a:blipFill rotWithShape="0">
                <a:blip r:embed="rId8"/>
                <a:stretch>
                  <a:fillRect t="-13115" b="-2623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テキスト ボックス 37"/>
              <p:cNvSpPr txBox="1"/>
              <p:nvPr/>
            </p:nvSpPr>
            <p:spPr>
              <a:xfrm>
                <a:off x="7068314" y="5000137"/>
                <a:ext cx="112889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ja-JP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σ</m:t>
                    </m:r>
                    <m:d>
                      <m:dPr>
                        <m:ctrlPr>
                          <a:rPr lang="en-US" altLang="ja-JP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ja-JP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</m:oMath>
                </a14:m>
                <a:r>
                  <a:rPr lang="en-US" altLang="ja-JP" dirty="0">
                    <a:solidFill>
                      <a:srgbClr val="FF0000"/>
                    </a:solidFill>
                  </a:rPr>
                  <a:t>:</a:t>
                </a:r>
                <a:r>
                  <a:rPr lang="ja-JP" altLang="en-US" dirty="0">
                    <a:solidFill>
                      <a:srgbClr val="FF0000"/>
                    </a:solidFill>
                  </a:rPr>
                  <a:t>曲率</a:t>
                </a:r>
              </a:p>
            </p:txBody>
          </p:sp>
        </mc:Choice>
        <mc:Fallback xmlns="">
          <p:sp>
            <p:nvSpPr>
              <p:cNvPr id="38" name="テキスト ボックス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68314" y="5000137"/>
                <a:ext cx="1128899" cy="369332"/>
              </a:xfrm>
              <a:prstGeom prst="rect">
                <a:avLst/>
              </a:prstGeom>
              <a:blipFill rotWithShape="0">
                <a:blip r:embed="rId10"/>
                <a:stretch>
                  <a:fillRect t="-13115" r="-3784" b="-2623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テキスト ボックス 25"/>
          <p:cNvSpPr txBox="1"/>
          <p:nvPr/>
        </p:nvSpPr>
        <p:spPr>
          <a:xfrm>
            <a:off x="11187172" y="326141"/>
            <a:ext cx="738664" cy="349711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主法線単位ベクトルの微分が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速度ベクトルと平行になるので　　</a:t>
            </a:r>
            <a:endParaRPr kumimoji="1" lang="ja-JP" altLang="en-US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10062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円弧 3"/>
          <p:cNvSpPr/>
          <p:nvPr/>
        </p:nvSpPr>
        <p:spPr>
          <a:xfrm rot="6648864">
            <a:off x="2161792" y="-375792"/>
            <a:ext cx="6996941" cy="4512216"/>
          </a:xfrm>
          <a:prstGeom prst="arc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056437" y="566670"/>
            <a:ext cx="3849131" cy="83099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ja-JP" altLang="en-US" sz="2400" dirty="0">
                <a:solidFill>
                  <a:srgbClr val="FF0000"/>
                </a:solidFill>
              </a:rPr>
              <a:t>弧長パラメーター表示された</a:t>
            </a:r>
            <a:endParaRPr kumimoji="1" lang="en-US" altLang="ja-JP" sz="2400" dirty="0">
              <a:solidFill>
                <a:srgbClr val="FF0000"/>
              </a:solidFill>
            </a:endParaRPr>
          </a:p>
          <a:p>
            <a:pPr algn="ctr"/>
            <a:r>
              <a:rPr lang="ja-JP" altLang="en-US" sz="2400" dirty="0">
                <a:solidFill>
                  <a:schemeClr val="accent4">
                    <a:lumMod val="75000"/>
                  </a:schemeClr>
                </a:solidFill>
              </a:rPr>
              <a:t>捩率０の</a:t>
            </a:r>
            <a:r>
              <a:rPr kumimoji="1" lang="ja-JP" altLang="en-US" sz="2400" dirty="0">
                <a:solidFill>
                  <a:srgbClr val="FF0000"/>
                </a:solidFill>
              </a:rPr>
              <a:t>空間曲線</a:t>
            </a:r>
          </a:p>
        </p:txBody>
      </p:sp>
      <p:cxnSp>
        <p:nvCxnSpPr>
          <p:cNvPr id="7" name="直線矢印コネクタ 6"/>
          <p:cNvCxnSpPr/>
          <p:nvPr/>
        </p:nvCxnSpPr>
        <p:spPr>
          <a:xfrm flipV="1">
            <a:off x="6529589" y="3709115"/>
            <a:ext cx="991673" cy="837127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/>
              <p:cNvSpPr txBox="1"/>
              <p:nvPr/>
            </p:nvSpPr>
            <p:spPr>
              <a:xfrm>
                <a:off x="6393453" y="4556700"/>
                <a:ext cx="84568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kumimoji="1" lang="en-US" altLang="ja-JP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kumimoji="1" lang="en-US" altLang="ja-JP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kumimoji="1" lang="en-US" altLang="ja-JP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kumimoji="1" lang="ja-JP" altLang="en-US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" name="テキスト ボックス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93453" y="4556700"/>
                <a:ext cx="845681" cy="461665"/>
              </a:xfrm>
              <a:prstGeom prst="rect">
                <a:avLst/>
              </a:prstGeom>
              <a:blipFill rotWithShape="0">
                <a:blip r:embed="rId2"/>
                <a:stretch>
                  <a:fillRect r="-1439" b="-1710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/>
              <p:cNvSpPr txBox="1"/>
              <p:nvPr/>
            </p:nvSpPr>
            <p:spPr>
              <a:xfrm>
                <a:off x="7458075" y="3741536"/>
                <a:ext cx="91832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′(</m:t>
                      </m:r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kumimoji="1" lang="ja-JP" altLang="en-US" sz="2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9" name="テキスト ボックス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58075" y="3741536"/>
                <a:ext cx="918328" cy="461665"/>
              </a:xfrm>
              <a:prstGeom prst="rect">
                <a:avLst/>
              </a:prstGeom>
              <a:blipFill rotWithShape="0">
                <a:blip r:embed="rId3"/>
                <a:stretch>
                  <a:fillRect r="-1325" b="-1710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テキスト ボックス 9"/>
          <p:cNvSpPr txBox="1"/>
          <p:nvPr/>
        </p:nvSpPr>
        <p:spPr>
          <a:xfrm>
            <a:off x="8372069" y="3775150"/>
            <a:ext cx="31373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solidFill>
                  <a:srgbClr val="FF0000"/>
                </a:solidFill>
              </a:rPr>
              <a:t>速度ベクトル＝単位接ベクトル</a:t>
            </a:r>
          </a:p>
        </p:txBody>
      </p:sp>
      <p:cxnSp>
        <p:nvCxnSpPr>
          <p:cNvPr id="3" name="直線矢印コネクタ 2"/>
          <p:cNvCxnSpPr/>
          <p:nvPr/>
        </p:nvCxnSpPr>
        <p:spPr>
          <a:xfrm flipH="1" flipV="1">
            <a:off x="5756856" y="4327301"/>
            <a:ext cx="772733" cy="229399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線矢印コネクタ 5"/>
          <p:cNvCxnSpPr/>
          <p:nvPr/>
        </p:nvCxnSpPr>
        <p:spPr>
          <a:xfrm flipH="1" flipV="1">
            <a:off x="5228823" y="4144482"/>
            <a:ext cx="1300766" cy="401760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テキスト ボックス 12"/>
              <p:cNvSpPr txBox="1"/>
              <p:nvPr/>
            </p:nvSpPr>
            <p:spPr>
              <a:xfrm>
                <a:off x="4758378" y="3614815"/>
                <a:ext cx="87293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𝑁</m:t>
                      </m:r>
                      <m:r>
                        <a:rPr kumimoji="1" lang="en-US" altLang="ja-JP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kumimoji="1" lang="en-US" altLang="ja-JP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kumimoji="1" lang="en-US" altLang="ja-JP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kumimoji="1" lang="ja-JP" altLang="en-US" sz="24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13" name="テキスト ボックス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58378" y="3614815"/>
                <a:ext cx="872931" cy="461665"/>
              </a:xfrm>
              <a:prstGeom prst="rect">
                <a:avLst/>
              </a:prstGeom>
              <a:blipFill rotWithShape="0">
                <a:blip r:embed="rId4"/>
                <a:stretch>
                  <a:fillRect r="-1399" b="-1710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テキスト ボックス 13"/>
          <p:cNvSpPr txBox="1"/>
          <p:nvPr/>
        </p:nvSpPr>
        <p:spPr>
          <a:xfrm>
            <a:off x="2765203" y="3670259"/>
            <a:ext cx="21226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</a:rPr>
              <a:t>主法線単位ベクトル</a:t>
            </a:r>
          </a:p>
        </p:txBody>
      </p:sp>
      <p:cxnSp>
        <p:nvCxnSpPr>
          <p:cNvPr id="16" name="直線矢印コネクタ 15"/>
          <p:cNvCxnSpPr/>
          <p:nvPr/>
        </p:nvCxnSpPr>
        <p:spPr>
          <a:xfrm flipV="1">
            <a:off x="6529589" y="3193961"/>
            <a:ext cx="0" cy="1352281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テキスト ボックス 16"/>
              <p:cNvSpPr txBox="1"/>
              <p:nvPr/>
            </p:nvSpPr>
            <p:spPr>
              <a:xfrm>
                <a:off x="5918582" y="2298363"/>
                <a:ext cx="84863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𝐵</m:t>
                      </m:r>
                      <m:d>
                        <m:dPr>
                          <m:ctrlPr>
                            <a:rPr kumimoji="1" lang="en-US" altLang="ja-JP" sz="2400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kumimoji="1" lang="en-US" altLang="ja-JP" sz="2400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</m:oMath>
                  </m:oMathPara>
                </a14:m>
                <a:endParaRPr kumimoji="1" lang="ja-JP" altLang="en-US" sz="2400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17" name="テキスト ボックス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18582" y="2298363"/>
                <a:ext cx="848630" cy="461665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テキスト ボックス 17"/>
          <p:cNvSpPr txBox="1"/>
          <p:nvPr/>
        </p:nvSpPr>
        <p:spPr>
          <a:xfrm>
            <a:off x="3858305" y="2343939"/>
            <a:ext cx="21226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>
                <a:solidFill>
                  <a:srgbClr val="7030A0"/>
                </a:solidFill>
              </a:rPr>
              <a:t>従法線単位ベクトル</a:t>
            </a:r>
          </a:p>
        </p:txBody>
      </p:sp>
      <p:cxnSp>
        <p:nvCxnSpPr>
          <p:cNvPr id="23" name="直線矢印コネクタ 22"/>
          <p:cNvCxnSpPr/>
          <p:nvPr/>
        </p:nvCxnSpPr>
        <p:spPr>
          <a:xfrm flipH="1">
            <a:off x="5955421" y="4483528"/>
            <a:ext cx="604373" cy="437171"/>
          </a:xfrm>
          <a:prstGeom prst="straightConnector1">
            <a:avLst/>
          </a:prstGeom>
          <a:ln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平行四辺形 24"/>
          <p:cNvSpPr/>
          <p:nvPr/>
        </p:nvSpPr>
        <p:spPr>
          <a:xfrm rot="19161655">
            <a:off x="5907687" y="4676606"/>
            <a:ext cx="709319" cy="66177"/>
          </a:xfrm>
          <a:prstGeom prst="parallelogram">
            <a:avLst>
              <a:gd name="adj" fmla="val 85905"/>
            </a:avLst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テキスト ボックス 26"/>
              <p:cNvSpPr txBox="1"/>
              <p:nvPr/>
            </p:nvSpPr>
            <p:spPr>
              <a:xfrm>
                <a:off x="4755912" y="4657980"/>
                <a:ext cx="122289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ja-JP" altLang="en-US" sz="2400" b="0" dirty="0">
                    <a:solidFill>
                      <a:schemeClr val="accent4">
                        <a:lumMod val="75000"/>
                      </a:schemeClr>
                    </a:solidFill>
                  </a:rPr>
                  <a:t>→</a:t>
                </a:r>
                <a14:m>
                  <m:oMath xmlns:m="http://schemas.openxmlformats.org/officeDocument/2006/math">
                    <m:r>
                      <a:rPr lang="ja-JP" altLang="en-US" sz="2400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kumimoji="1" lang="en-US" altLang="ja-JP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𝑁</m:t>
                    </m:r>
                    <m:r>
                      <a:rPr kumimoji="1" lang="en-US" altLang="ja-JP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′(</m:t>
                    </m:r>
                    <m:r>
                      <a:rPr kumimoji="1" lang="en-US" altLang="ja-JP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𝑡</m:t>
                    </m:r>
                    <m:r>
                      <a:rPr kumimoji="1" lang="en-US" altLang="ja-JP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kumimoji="1" lang="ja-JP" altLang="en-US" sz="24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27" name="テキスト ボックス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55912" y="4657980"/>
                <a:ext cx="1222899" cy="461665"/>
              </a:xfrm>
              <a:prstGeom prst="rect">
                <a:avLst/>
              </a:prstGeom>
              <a:blipFill rotWithShape="0">
                <a:blip r:embed="rId6"/>
                <a:stretch>
                  <a:fillRect l="-7463" t="-10526" r="-3483" b="-2894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8" name="直線矢印コネクタ 27"/>
          <p:cNvCxnSpPr/>
          <p:nvPr/>
        </p:nvCxnSpPr>
        <p:spPr>
          <a:xfrm flipH="1">
            <a:off x="5955422" y="4546241"/>
            <a:ext cx="574166" cy="433933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線矢印コネクタ 31"/>
          <p:cNvCxnSpPr/>
          <p:nvPr/>
        </p:nvCxnSpPr>
        <p:spPr>
          <a:xfrm flipV="1">
            <a:off x="6559794" y="4327301"/>
            <a:ext cx="0" cy="218940"/>
          </a:xfrm>
          <a:prstGeom prst="straightConnector1">
            <a:avLst/>
          </a:prstGeom>
          <a:ln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テキスト ボックス 34"/>
              <p:cNvSpPr txBox="1"/>
              <p:nvPr/>
            </p:nvSpPr>
            <p:spPr>
              <a:xfrm>
                <a:off x="5228823" y="4982147"/>
                <a:ext cx="189916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2400" b="0" i="1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r>
                        <m:rPr>
                          <m:sty m:val="p"/>
                        </m:rPr>
                        <a:rPr lang="en-US" altLang="ja-JP" sz="2400" i="1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σ</m:t>
                      </m:r>
                      <m:d>
                        <m:dPr>
                          <m:ctrlPr>
                            <a:rPr kumimoji="1" lang="en-US" altLang="ja-JP" sz="2400" b="0" i="1" smtClean="0">
                              <a:solidFill>
                                <a:schemeClr val="accent4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kumimoji="1" lang="en-US" altLang="ja-JP" sz="2400" b="0" i="1" smtClean="0">
                              <a:solidFill>
                                <a:schemeClr val="accent4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kumimoji="1" lang="en-US" altLang="ja-JP" sz="2400" b="0" i="1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kumimoji="1" lang="en-US" altLang="ja-JP" sz="2400" b="0" i="1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′(</m:t>
                      </m:r>
                      <m:r>
                        <a:rPr kumimoji="1" lang="en-US" altLang="ja-JP" sz="2400" b="0" i="1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kumimoji="1" lang="en-US" altLang="ja-JP" sz="2400" b="0" i="1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kumimoji="1" lang="ja-JP" altLang="en-US" sz="2400" dirty="0">
                  <a:solidFill>
                    <a:schemeClr val="accent4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35" name="テキスト ボックス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8823" y="4982147"/>
                <a:ext cx="1899166" cy="461665"/>
              </a:xfrm>
              <a:prstGeom prst="rect">
                <a:avLst/>
              </a:prstGeom>
              <a:blipFill rotWithShape="0">
                <a:blip r:embed="rId7"/>
                <a:stretch>
                  <a:fillRect r="-4823" b="-1710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テキスト ボックス 36"/>
              <p:cNvSpPr txBox="1"/>
              <p:nvPr/>
            </p:nvSpPr>
            <p:spPr>
              <a:xfrm>
                <a:off x="2975656" y="4743400"/>
                <a:ext cx="197389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ja-JP" i="1">
                        <a:solidFill>
                          <a:schemeClr val="accent4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τ</m:t>
                    </m:r>
                    <m:d>
                      <m:dPr>
                        <m:ctrlPr>
                          <a:rPr lang="en-US" altLang="ja-JP" i="1">
                            <a:solidFill>
                              <a:schemeClr val="accent4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ja-JP" i="1">
                            <a:solidFill>
                              <a:schemeClr val="accent4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altLang="ja-JP" i="1">
                        <a:solidFill>
                          <a:schemeClr val="accent4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altLang="ja-JP" dirty="0">
                    <a:solidFill>
                      <a:schemeClr val="accent4">
                        <a:lumMod val="75000"/>
                      </a:schemeClr>
                    </a:solidFill>
                  </a:rPr>
                  <a:t>:</a:t>
                </a:r>
                <a:r>
                  <a:rPr lang="ja-JP" altLang="en-US" dirty="0">
                    <a:solidFill>
                      <a:schemeClr val="accent4">
                        <a:lumMod val="75000"/>
                      </a:schemeClr>
                    </a:solidFill>
                  </a:rPr>
                  <a:t>捩率が０</a:t>
                </a:r>
              </a:p>
            </p:txBody>
          </p:sp>
        </mc:Choice>
        <mc:Fallback xmlns="">
          <p:sp>
            <p:nvSpPr>
              <p:cNvPr id="37" name="テキスト ボックス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5656" y="4743400"/>
                <a:ext cx="1973897" cy="369332"/>
              </a:xfrm>
              <a:prstGeom prst="rect">
                <a:avLst/>
              </a:prstGeom>
              <a:blipFill rotWithShape="0">
                <a:blip r:embed="rId8"/>
                <a:stretch>
                  <a:fillRect t="-13115" b="-2623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テキスト ボックス 37"/>
              <p:cNvSpPr txBox="1"/>
              <p:nvPr/>
            </p:nvSpPr>
            <p:spPr>
              <a:xfrm>
                <a:off x="7068314" y="5000137"/>
                <a:ext cx="112889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ja-JP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σ</m:t>
                    </m:r>
                    <m:d>
                      <m:dPr>
                        <m:ctrlPr>
                          <a:rPr lang="en-US" altLang="ja-JP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ja-JP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</m:oMath>
                </a14:m>
                <a:r>
                  <a:rPr lang="en-US" altLang="ja-JP" dirty="0">
                    <a:solidFill>
                      <a:srgbClr val="FF0000"/>
                    </a:solidFill>
                  </a:rPr>
                  <a:t>:</a:t>
                </a:r>
                <a:r>
                  <a:rPr lang="ja-JP" altLang="en-US" dirty="0">
                    <a:solidFill>
                      <a:srgbClr val="FF0000"/>
                    </a:solidFill>
                  </a:rPr>
                  <a:t>曲率</a:t>
                </a:r>
              </a:p>
            </p:txBody>
          </p:sp>
        </mc:Choice>
        <mc:Fallback xmlns="">
          <p:sp>
            <p:nvSpPr>
              <p:cNvPr id="38" name="テキスト ボックス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68314" y="5000137"/>
                <a:ext cx="1128899" cy="369332"/>
              </a:xfrm>
              <a:prstGeom prst="rect">
                <a:avLst/>
              </a:prstGeom>
              <a:blipFill rotWithShape="0">
                <a:blip r:embed="rId10"/>
                <a:stretch>
                  <a:fillRect t="-13115" r="-3784" b="-2623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テキスト ボックス 25"/>
          <p:cNvSpPr txBox="1"/>
          <p:nvPr/>
        </p:nvSpPr>
        <p:spPr>
          <a:xfrm>
            <a:off x="11187172" y="326141"/>
            <a:ext cx="738664" cy="233974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結局接触平面が</a:t>
            </a:r>
            <a:endParaRPr lang="en-US" altLang="ja-JP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動かないことも示せて</a:t>
            </a:r>
            <a:endParaRPr kumimoji="1" lang="ja-JP" altLang="en-US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9" name="平行四辺形 28"/>
          <p:cNvSpPr/>
          <p:nvPr/>
        </p:nvSpPr>
        <p:spPr>
          <a:xfrm rot="1052601">
            <a:off x="3721624" y="2997784"/>
            <a:ext cx="5615927" cy="2635249"/>
          </a:xfrm>
          <a:prstGeom prst="parallelogram">
            <a:avLst>
              <a:gd name="adj" fmla="val 70866"/>
            </a:avLst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7363241" y="5580992"/>
            <a:ext cx="1800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solidFill>
                  <a:srgbClr val="C00000"/>
                </a:solidFill>
              </a:rPr>
              <a:t>接触平面</a:t>
            </a:r>
            <a:r>
              <a:rPr kumimoji="1" lang="ja-JP" altLang="en-US" dirty="0">
                <a:solidFill>
                  <a:schemeClr val="accent4">
                    <a:lumMod val="75000"/>
                  </a:schemeClr>
                </a:solidFill>
              </a:rPr>
              <a:t>が一定</a:t>
            </a:r>
          </a:p>
        </p:txBody>
      </p:sp>
    </p:spTree>
    <p:extLst>
      <p:ext uri="{BB962C8B-B14F-4D97-AF65-F5344CB8AC3E}">
        <p14:creationId xmlns:p14="http://schemas.microsoft.com/office/powerpoint/2010/main" val="17061768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円弧 3"/>
          <p:cNvSpPr/>
          <p:nvPr/>
        </p:nvSpPr>
        <p:spPr>
          <a:xfrm rot="6648864">
            <a:off x="2161792" y="-375792"/>
            <a:ext cx="6996941" cy="4512216"/>
          </a:xfrm>
          <a:prstGeom prst="arc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056437" y="566670"/>
            <a:ext cx="384913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>
                <a:solidFill>
                  <a:srgbClr val="FF0000"/>
                </a:solidFill>
              </a:rPr>
              <a:t>弧長パラメーター表示された</a:t>
            </a:r>
            <a:endParaRPr kumimoji="1" lang="en-US" altLang="ja-JP" sz="2400" dirty="0">
              <a:solidFill>
                <a:srgbClr val="FF0000"/>
              </a:solidFill>
            </a:endParaRPr>
          </a:p>
          <a:p>
            <a:pPr algn="ctr"/>
            <a:r>
              <a:rPr kumimoji="1" lang="ja-JP" altLang="en-US" sz="2400" dirty="0">
                <a:solidFill>
                  <a:schemeClr val="accent4">
                    <a:lumMod val="75000"/>
                  </a:schemeClr>
                </a:solidFill>
              </a:rPr>
              <a:t>平面</a:t>
            </a:r>
            <a:r>
              <a:rPr kumimoji="1" lang="ja-JP" altLang="en-US" sz="2400" dirty="0">
                <a:solidFill>
                  <a:srgbClr val="FF0000"/>
                </a:solidFill>
              </a:rPr>
              <a:t>曲線</a:t>
            </a:r>
          </a:p>
        </p:txBody>
      </p:sp>
      <p:cxnSp>
        <p:nvCxnSpPr>
          <p:cNvPr id="7" name="直線矢印コネクタ 6"/>
          <p:cNvCxnSpPr/>
          <p:nvPr/>
        </p:nvCxnSpPr>
        <p:spPr>
          <a:xfrm flipV="1">
            <a:off x="6529589" y="3709115"/>
            <a:ext cx="991673" cy="837127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/>
              <p:cNvSpPr txBox="1"/>
              <p:nvPr/>
            </p:nvSpPr>
            <p:spPr>
              <a:xfrm>
                <a:off x="6393453" y="4556700"/>
                <a:ext cx="84568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kumimoji="1" lang="en-US" altLang="ja-JP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kumimoji="1" lang="en-US" altLang="ja-JP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kumimoji="1" lang="en-US" altLang="ja-JP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kumimoji="1" lang="ja-JP" altLang="en-US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" name="テキスト ボックス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93453" y="4556700"/>
                <a:ext cx="845681" cy="461665"/>
              </a:xfrm>
              <a:prstGeom prst="rect">
                <a:avLst/>
              </a:prstGeom>
              <a:blipFill rotWithShape="0">
                <a:blip r:embed="rId2"/>
                <a:stretch>
                  <a:fillRect r="-1439" b="-1710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/>
              <p:cNvSpPr txBox="1"/>
              <p:nvPr/>
            </p:nvSpPr>
            <p:spPr>
              <a:xfrm>
                <a:off x="7458075" y="3741536"/>
                <a:ext cx="91832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′(</m:t>
                      </m:r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kumimoji="1" lang="ja-JP" altLang="en-US" sz="2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9" name="テキスト ボックス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58075" y="3741536"/>
                <a:ext cx="918328" cy="461665"/>
              </a:xfrm>
              <a:prstGeom prst="rect">
                <a:avLst/>
              </a:prstGeom>
              <a:blipFill rotWithShape="0">
                <a:blip r:embed="rId3"/>
                <a:stretch>
                  <a:fillRect r="-1325" b="-1710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テキスト ボックス 9"/>
          <p:cNvSpPr txBox="1"/>
          <p:nvPr/>
        </p:nvSpPr>
        <p:spPr>
          <a:xfrm>
            <a:off x="8372069" y="3775150"/>
            <a:ext cx="31373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solidFill>
                  <a:srgbClr val="FF0000"/>
                </a:solidFill>
              </a:rPr>
              <a:t>速度ベクトル＝単位接ベクトル</a:t>
            </a:r>
          </a:p>
        </p:txBody>
      </p:sp>
      <p:cxnSp>
        <p:nvCxnSpPr>
          <p:cNvPr id="3" name="直線矢印コネクタ 2"/>
          <p:cNvCxnSpPr/>
          <p:nvPr/>
        </p:nvCxnSpPr>
        <p:spPr>
          <a:xfrm flipH="1" flipV="1">
            <a:off x="5756856" y="4327301"/>
            <a:ext cx="772733" cy="229399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線矢印コネクタ 5"/>
          <p:cNvCxnSpPr/>
          <p:nvPr/>
        </p:nvCxnSpPr>
        <p:spPr>
          <a:xfrm flipH="1" flipV="1">
            <a:off x="5228823" y="4144482"/>
            <a:ext cx="1300766" cy="401760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テキスト ボックス 12"/>
              <p:cNvSpPr txBox="1"/>
              <p:nvPr/>
            </p:nvSpPr>
            <p:spPr>
              <a:xfrm>
                <a:off x="4758378" y="3614815"/>
                <a:ext cx="87293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𝑁</m:t>
                      </m:r>
                      <m:r>
                        <a:rPr kumimoji="1" lang="en-US" altLang="ja-JP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kumimoji="1" lang="en-US" altLang="ja-JP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kumimoji="1" lang="en-US" altLang="ja-JP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kumimoji="1" lang="ja-JP" altLang="en-US" sz="24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13" name="テキスト ボックス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58378" y="3614815"/>
                <a:ext cx="872931" cy="461665"/>
              </a:xfrm>
              <a:prstGeom prst="rect">
                <a:avLst/>
              </a:prstGeom>
              <a:blipFill rotWithShape="0">
                <a:blip r:embed="rId4"/>
                <a:stretch>
                  <a:fillRect r="-1399" b="-1710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テキスト ボックス 13"/>
          <p:cNvSpPr txBox="1"/>
          <p:nvPr/>
        </p:nvSpPr>
        <p:spPr>
          <a:xfrm>
            <a:off x="2765203" y="3670259"/>
            <a:ext cx="21226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</a:rPr>
              <a:t>主法線単位ベクトル</a:t>
            </a: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7363241" y="5580992"/>
            <a:ext cx="1800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solidFill>
                  <a:srgbClr val="C00000"/>
                </a:solidFill>
              </a:rPr>
              <a:t>接触平面</a:t>
            </a:r>
            <a:r>
              <a:rPr kumimoji="1" lang="ja-JP" altLang="en-US" dirty="0">
                <a:solidFill>
                  <a:schemeClr val="accent4">
                    <a:lumMod val="75000"/>
                  </a:schemeClr>
                </a:solidFill>
              </a:rPr>
              <a:t>が一定</a:t>
            </a:r>
          </a:p>
        </p:txBody>
      </p:sp>
      <p:cxnSp>
        <p:nvCxnSpPr>
          <p:cNvPr id="16" name="直線矢印コネクタ 15"/>
          <p:cNvCxnSpPr/>
          <p:nvPr/>
        </p:nvCxnSpPr>
        <p:spPr>
          <a:xfrm flipV="1">
            <a:off x="6529589" y="3193961"/>
            <a:ext cx="0" cy="1352281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テキスト ボックス 16"/>
              <p:cNvSpPr txBox="1"/>
              <p:nvPr/>
            </p:nvSpPr>
            <p:spPr>
              <a:xfrm>
                <a:off x="5918582" y="2298363"/>
                <a:ext cx="170995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kumimoji="1" lang="en-US" altLang="ja-JP" sz="2400" b="0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𝐵</m:t>
                    </m:r>
                    <m:d>
                      <m:dPr>
                        <m:ctrlPr>
                          <a:rPr kumimoji="1" lang="en-US" altLang="ja-JP" sz="2400" b="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kumimoji="1" lang="en-US" altLang="ja-JP" sz="2400" b="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kumimoji="1" lang="en-US" altLang="ja-JP" sz="2400" b="0" i="1" smtClean="0">
                        <a:solidFill>
                          <a:schemeClr val="accent4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kumimoji="1" lang="ja-JP" altLang="en-US" sz="2400" dirty="0">
                    <a:solidFill>
                      <a:schemeClr val="accent4">
                        <a:lumMod val="75000"/>
                      </a:schemeClr>
                    </a:solidFill>
                  </a:rPr>
                  <a:t>一定</a:t>
                </a:r>
              </a:p>
            </p:txBody>
          </p:sp>
        </mc:Choice>
        <mc:Fallback xmlns="">
          <p:sp>
            <p:nvSpPr>
              <p:cNvPr id="17" name="テキスト ボックス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18582" y="2298363"/>
                <a:ext cx="1709955" cy="461665"/>
              </a:xfrm>
              <a:prstGeom prst="rect">
                <a:avLst/>
              </a:prstGeom>
              <a:blipFill rotWithShape="0">
                <a:blip r:embed="rId5"/>
                <a:stretch>
                  <a:fillRect l="-1071" t="-15789" r="-4643" b="-23684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テキスト ボックス 17"/>
          <p:cNvSpPr txBox="1"/>
          <p:nvPr/>
        </p:nvSpPr>
        <p:spPr>
          <a:xfrm>
            <a:off x="3858305" y="2343939"/>
            <a:ext cx="21226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>
                <a:solidFill>
                  <a:srgbClr val="7030A0"/>
                </a:solidFill>
              </a:rPr>
              <a:t>従法線単位ベクトル</a:t>
            </a:r>
          </a:p>
        </p:txBody>
      </p:sp>
      <p:cxnSp>
        <p:nvCxnSpPr>
          <p:cNvPr id="12" name="直線矢印コネクタ 11"/>
          <p:cNvCxnSpPr/>
          <p:nvPr/>
        </p:nvCxnSpPr>
        <p:spPr>
          <a:xfrm>
            <a:off x="6529589" y="4556700"/>
            <a:ext cx="90152" cy="58845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テキスト ボックス 19"/>
              <p:cNvSpPr txBox="1"/>
              <p:nvPr/>
            </p:nvSpPr>
            <p:spPr>
              <a:xfrm>
                <a:off x="7236185" y="4615545"/>
                <a:ext cx="192681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kumimoji="1" lang="en-US" altLang="ja-JP" sz="24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kumimoji="1" lang="en-US" altLang="ja-JP" sz="24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p>
                        <m:r>
                          <a:rPr kumimoji="1" lang="en-US" altLang="ja-JP" sz="24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kumimoji="1" lang="en-US" altLang="ja-JP" sz="24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kumimoji="1" lang="en-US" altLang="ja-JP" sz="24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kumimoji="1" lang="en-US" altLang="ja-JP" sz="2400" b="0" i="1" smtClean="0">
                        <a:solidFill>
                          <a:schemeClr val="accent4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kumimoji="1" lang="ja-JP" altLang="en-US" sz="2400" dirty="0">
                    <a:solidFill>
                      <a:srgbClr val="C00000"/>
                    </a:solidFill>
                  </a:rPr>
                  <a:t>　</a:t>
                </a:r>
                <a:r>
                  <a:rPr kumimoji="1" lang="ja-JP" altLang="en-US" sz="2400" dirty="0">
                    <a:solidFill>
                      <a:schemeClr val="accent4">
                        <a:lumMod val="75000"/>
                      </a:schemeClr>
                    </a:solidFill>
                  </a:rPr>
                  <a:t>←</a:t>
                </a:r>
              </a:p>
            </p:txBody>
          </p:sp>
        </mc:Choice>
        <mc:Fallback xmlns="">
          <p:sp>
            <p:nvSpPr>
              <p:cNvPr id="20" name="テキスト ボックス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36185" y="4615545"/>
                <a:ext cx="1926810" cy="461665"/>
              </a:xfrm>
              <a:prstGeom prst="rect">
                <a:avLst/>
              </a:prstGeom>
              <a:blipFill rotWithShape="0">
                <a:blip r:embed="rId6"/>
                <a:stretch>
                  <a:fillRect l="-633" t="-9211" r="-3797" b="-30263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平行四辺形 20"/>
          <p:cNvSpPr/>
          <p:nvPr/>
        </p:nvSpPr>
        <p:spPr>
          <a:xfrm rot="1052601">
            <a:off x="2875339" y="1960554"/>
            <a:ext cx="7375213" cy="4346364"/>
          </a:xfrm>
          <a:prstGeom prst="parallelogram">
            <a:avLst>
              <a:gd name="adj" fmla="val 70866"/>
            </a:avLst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6213148" y="5835490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solidFill>
                  <a:schemeClr val="accent4">
                    <a:lumMod val="75000"/>
                  </a:schemeClr>
                </a:solidFill>
              </a:rPr>
              <a:t>表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テキスト ボックス 22"/>
              <p:cNvSpPr txBox="1"/>
              <p:nvPr/>
            </p:nvSpPr>
            <p:spPr>
              <a:xfrm>
                <a:off x="9012282" y="4661711"/>
                <a:ext cx="200798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ja-JP" i="1" smtClean="0">
                        <a:solidFill>
                          <a:schemeClr val="accent4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τ</m:t>
                    </m:r>
                    <m:d>
                      <m:dPr>
                        <m:ctrlPr>
                          <a:rPr lang="en-US" altLang="ja-JP" i="1">
                            <a:solidFill>
                              <a:schemeClr val="accent4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ja-JP" i="1">
                            <a:solidFill>
                              <a:schemeClr val="accent4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altLang="ja-JP" b="0" i="1" smtClean="0">
                        <a:solidFill>
                          <a:schemeClr val="accent4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altLang="ja-JP" dirty="0">
                    <a:solidFill>
                      <a:schemeClr val="accent4">
                        <a:lumMod val="75000"/>
                      </a:schemeClr>
                    </a:solidFill>
                  </a:rPr>
                  <a:t>:</a:t>
                </a:r>
                <a:r>
                  <a:rPr lang="ja-JP" altLang="en-US" dirty="0">
                    <a:solidFill>
                      <a:schemeClr val="accent4">
                        <a:lumMod val="75000"/>
                      </a:schemeClr>
                    </a:solidFill>
                  </a:rPr>
                  <a:t>捩率が０</a:t>
                </a:r>
              </a:p>
            </p:txBody>
          </p:sp>
        </mc:Choice>
        <mc:Fallback xmlns="">
          <p:sp>
            <p:nvSpPr>
              <p:cNvPr id="23" name="テキスト ボックス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12282" y="4661711"/>
                <a:ext cx="2007981" cy="369332"/>
              </a:xfrm>
              <a:prstGeom prst="rect">
                <a:avLst/>
              </a:prstGeom>
              <a:blipFill rotWithShape="0">
                <a:blip r:embed="rId7"/>
                <a:stretch>
                  <a:fillRect t="-15000" b="-28333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テキスト ボックス 23"/>
          <p:cNvSpPr txBox="1"/>
          <p:nvPr/>
        </p:nvSpPr>
        <p:spPr>
          <a:xfrm>
            <a:off x="10633174" y="326141"/>
            <a:ext cx="1292662" cy="258019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実はこの曲線は</a:t>
            </a:r>
            <a:endParaRPr lang="en-US" altLang="ja-JP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その平面から出られない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つまり平面曲線だと</a:t>
            </a:r>
            <a:endParaRPr lang="en-US" altLang="ja-JP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言うことがわかります</a:t>
            </a:r>
            <a:endParaRPr kumimoji="1" lang="ja-JP" altLang="en-US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017142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円弧 3"/>
          <p:cNvSpPr/>
          <p:nvPr/>
        </p:nvSpPr>
        <p:spPr>
          <a:xfrm rot="6648864">
            <a:off x="2161792" y="-375792"/>
            <a:ext cx="6996941" cy="4512216"/>
          </a:xfrm>
          <a:prstGeom prst="arc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056437" y="566670"/>
            <a:ext cx="384913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>
                <a:solidFill>
                  <a:srgbClr val="FF0000"/>
                </a:solidFill>
              </a:rPr>
              <a:t>弧長パラメーター表示された</a:t>
            </a:r>
            <a:endParaRPr kumimoji="1" lang="en-US" altLang="ja-JP" sz="2400" dirty="0">
              <a:solidFill>
                <a:srgbClr val="FF0000"/>
              </a:solidFill>
            </a:endParaRPr>
          </a:p>
          <a:p>
            <a:pPr algn="ctr"/>
            <a:r>
              <a:rPr lang="ja-JP" altLang="en-US" sz="2400" dirty="0">
                <a:solidFill>
                  <a:schemeClr val="accent4">
                    <a:lumMod val="75000"/>
                  </a:schemeClr>
                </a:solidFill>
              </a:rPr>
              <a:t>平面</a:t>
            </a:r>
            <a:r>
              <a:rPr kumimoji="1" lang="ja-JP" altLang="en-US" sz="2400" dirty="0">
                <a:solidFill>
                  <a:srgbClr val="FF0000"/>
                </a:solidFill>
              </a:rPr>
              <a:t>曲線</a:t>
            </a:r>
          </a:p>
        </p:txBody>
      </p:sp>
      <p:cxnSp>
        <p:nvCxnSpPr>
          <p:cNvPr id="7" name="直線矢印コネクタ 6"/>
          <p:cNvCxnSpPr/>
          <p:nvPr/>
        </p:nvCxnSpPr>
        <p:spPr>
          <a:xfrm flipV="1">
            <a:off x="6529589" y="3709115"/>
            <a:ext cx="991673" cy="837127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/>
              <p:cNvSpPr txBox="1"/>
              <p:nvPr/>
            </p:nvSpPr>
            <p:spPr>
              <a:xfrm>
                <a:off x="6393453" y="4556700"/>
                <a:ext cx="84568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kumimoji="1" lang="en-US" altLang="ja-JP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kumimoji="1" lang="en-US" altLang="ja-JP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kumimoji="1" lang="en-US" altLang="ja-JP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kumimoji="1" lang="ja-JP" altLang="en-US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" name="テキスト ボックス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93453" y="4556700"/>
                <a:ext cx="845681" cy="461665"/>
              </a:xfrm>
              <a:prstGeom prst="rect">
                <a:avLst/>
              </a:prstGeom>
              <a:blipFill rotWithShape="0">
                <a:blip r:embed="rId2"/>
                <a:stretch>
                  <a:fillRect r="-1439" b="-1710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/>
              <p:cNvSpPr txBox="1"/>
              <p:nvPr/>
            </p:nvSpPr>
            <p:spPr>
              <a:xfrm>
                <a:off x="7458075" y="3741536"/>
                <a:ext cx="91832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′(</m:t>
                      </m:r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kumimoji="1" lang="ja-JP" altLang="en-US" sz="2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9" name="テキスト ボックス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58075" y="3741536"/>
                <a:ext cx="918328" cy="461665"/>
              </a:xfrm>
              <a:prstGeom prst="rect">
                <a:avLst/>
              </a:prstGeom>
              <a:blipFill rotWithShape="0">
                <a:blip r:embed="rId3"/>
                <a:stretch>
                  <a:fillRect r="-1325" b="-1710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テキスト ボックス 9"/>
          <p:cNvSpPr txBox="1"/>
          <p:nvPr/>
        </p:nvSpPr>
        <p:spPr>
          <a:xfrm>
            <a:off x="8372069" y="3775150"/>
            <a:ext cx="31373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solidFill>
                  <a:srgbClr val="FF0000"/>
                </a:solidFill>
              </a:rPr>
              <a:t>速度ベクトル＝単位接ベクトル</a:t>
            </a:r>
          </a:p>
        </p:txBody>
      </p:sp>
      <p:cxnSp>
        <p:nvCxnSpPr>
          <p:cNvPr id="3" name="直線矢印コネクタ 2"/>
          <p:cNvCxnSpPr/>
          <p:nvPr/>
        </p:nvCxnSpPr>
        <p:spPr>
          <a:xfrm flipH="1" flipV="1">
            <a:off x="5756856" y="4327301"/>
            <a:ext cx="772733" cy="229399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線矢印コネクタ 5"/>
          <p:cNvCxnSpPr/>
          <p:nvPr/>
        </p:nvCxnSpPr>
        <p:spPr>
          <a:xfrm flipH="1" flipV="1">
            <a:off x="5228823" y="4144482"/>
            <a:ext cx="1300766" cy="401760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テキスト ボックス 12"/>
              <p:cNvSpPr txBox="1"/>
              <p:nvPr/>
            </p:nvSpPr>
            <p:spPr>
              <a:xfrm>
                <a:off x="4758378" y="3614815"/>
                <a:ext cx="87293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𝑁</m:t>
                      </m:r>
                      <m:r>
                        <a:rPr kumimoji="1" lang="en-US" altLang="ja-JP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kumimoji="1" lang="en-US" altLang="ja-JP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kumimoji="1" lang="en-US" altLang="ja-JP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kumimoji="1" lang="ja-JP" altLang="en-US" sz="24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13" name="テキスト ボックス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58378" y="3614815"/>
                <a:ext cx="872931" cy="461665"/>
              </a:xfrm>
              <a:prstGeom prst="rect">
                <a:avLst/>
              </a:prstGeom>
              <a:blipFill rotWithShape="0">
                <a:blip r:embed="rId4"/>
                <a:stretch>
                  <a:fillRect r="-1399" b="-1710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テキスト ボックス 13"/>
          <p:cNvSpPr txBox="1"/>
          <p:nvPr/>
        </p:nvSpPr>
        <p:spPr>
          <a:xfrm>
            <a:off x="1616425" y="3660981"/>
            <a:ext cx="33374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>
                <a:solidFill>
                  <a:schemeClr val="accent4">
                    <a:lumMod val="75000"/>
                  </a:schemeClr>
                </a:solidFill>
              </a:rPr>
              <a:t>進行方向左側の</a:t>
            </a:r>
            <a:r>
              <a:rPr lang="ja-JP" altLang="en-US" dirty="0">
                <a:solidFill>
                  <a:srgbClr val="00B050"/>
                </a:solidFill>
              </a:rPr>
              <a:t>単位法ベクトル</a:t>
            </a:r>
          </a:p>
        </p:txBody>
      </p:sp>
      <p:sp>
        <p:nvSpPr>
          <p:cNvPr id="2" name="平行四辺形 1"/>
          <p:cNvSpPr/>
          <p:nvPr/>
        </p:nvSpPr>
        <p:spPr>
          <a:xfrm rot="1052601">
            <a:off x="2875339" y="1960554"/>
            <a:ext cx="7375213" cy="4346364"/>
          </a:xfrm>
          <a:prstGeom prst="parallelogram">
            <a:avLst>
              <a:gd name="adj" fmla="val 70866"/>
            </a:avLst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6213148" y="5835490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solidFill>
                  <a:schemeClr val="accent4">
                    <a:lumMod val="75000"/>
                  </a:schemeClr>
                </a:solidFill>
              </a:rPr>
              <a:t>表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テキスト ボックス 15"/>
              <p:cNvSpPr txBox="1"/>
              <p:nvPr/>
            </p:nvSpPr>
            <p:spPr>
              <a:xfrm>
                <a:off x="4878794" y="4313975"/>
                <a:ext cx="99847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kumimoji="1" lang="en-US" altLang="ja-JP" sz="2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′′(</m:t>
                      </m:r>
                      <m:r>
                        <a:rPr kumimoji="1" lang="en-US" altLang="ja-JP" sz="2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kumimoji="1" lang="en-US" altLang="ja-JP" sz="2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kumimoji="1" lang="ja-JP" altLang="en-US" sz="24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6" name="テキスト ボックス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8794" y="4313975"/>
                <a:ext cx="998478" cy="461665"/>
              </a:xfrm>
              <a:prstGeom prst="rect">
                <a:avLst/>
              </a:prstGeom>
              <a:blipFill rotWithShape="0">
                <a:blip r:embed="rId5"/>
                <a:stretch>
                  <a:fillRect r="-1220" b="-1866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テキスト ボックス 16"/>
          <p:cNvSpPr txBox="1"/>
          <p:nvPr/>
        </p:nvSpPr>
        <p:spPr>
          <a:xfrm>
            <a:off x="1435868" y="4372034"/>
            <a:ext cx="35878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>
                <a:solidFill>
                  <a:srgbClr val="0070C0"/>
                </a:solidFill>
              </a:rPr>
              <a:t>法ベクトルの一つ＝加速度ベクトル</a:t>
            </a: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10356176" y="326141"/>
            <a:ext cx="1569660" cy="301140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弧長パラメーター表示された</a:t>
            </a:r>
            <a:endParaRPr lang="en-US" altLang="ja-JP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平面曲線では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加速度ベクトルが</a:t>
            </a:r>
            <a:endParaRPr lang="en-US" altLang="ja-JP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速度ベクトルと直交するので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法ベクトルとは平行になり</a:t>
            </a:r>
            <a:endParaRPr kumimoji="1" lang="ja-JP" altLang="en-US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485553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円弧 3"/>
          <p:cNvSpPr/>
          <p:nvPr/>
        </p:nvSpPr>
        <p:spPr>
          <a:xfrm rot="6648864">
            <a:off x="2161792" y="-375792"/>
            <a:ext cx="6996941" cy="4512216"/>
          </a:xfrm>
          <a:prstGeom prst="arc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056437" y="566670"/>
            <a:ext cx="387638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>
                <a:solidFill>
                  <a:srgbClr val="FF0000"/>
                </a:solidFill>
              </a:rPr>
              <a:t>弧長パラメーター表示された</a:t>
            </a:r>
            <a:endParaRPr kumimoji="1" lang="en-US" altLang="ja-JP" sz="2400" dirty="0">
              <a:solidFill>
                <a:srgbClr val="FF0000"/>
              </a:solidFill>
            </a:endParaRPr>
          </a:p>
          <a:p>
            <a:pPr algn="ctr"/>
            <a:r>
              <a:rPr lang="ja-JP" altLang="en-US" sz="2400" dirty="0">
                <a:solidFill>
                  <a:schemeClr val="accent4">
                    <a:lumMod val="75000"/>
                  </a:schemeClr>
                </a:solidFill>
              </a:rPr>
              <a:t>曲率・捩率一定の</a:t>
            </a:r>
            <a:r>
              <a:rPr kumimoji="1" lang="ja-JP" altLang="en-US" sz="2400" dirty="0">
                <a:solidFill>
                  <a:srgbClr val="FF0000"/>
                </a:solidFill>
              </a:rPr>
              <a:t>空間曲線</a:t>
            </a:r>
          </a:p>
        </p:txBody>
      </p:sp>
      <p:cxnSp>
        <p:nvCxnSpPr>
          <p:cNvPr id="7" name="直線矢印コネクタ 6"/>
          <p:cNvCxnSpPr/>
          <p:nvPr/>
        </p:nvCxnSpPr>
        <p:spPr>
          <a:xfrm flipV="1">
            <a:off x="6529589" y="3709115"/>
            <a:ext cx="991673" cy="837127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/>
              <p:cNvSpPr txBox="1"/>
              <p:nvPr/>
            </p:nvSpPr>
            <p:spPr>
              <a:xfrm>
                <a:off x="6393453" y="4556700"/>
                <a:ext cx="84568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kumimoji="1" lang="en-US" altLang="ja-JP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kumimoji="1" lang="en-US" altLang="ja-JP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kumimoji="1" lang="en-US" altLang="ja-JP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kumimoji="1" lang="ja-JP" altLang="en-US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" name="テキスト ボックス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93453" y="4556700"/>
                <a:ext cx="845681" cy="461665"/>
              </a:xfrm>
              <a:prstGeom prst="rect">
                <a:avLst/>
              </a:prstGeom>
              <a:blipFill rotWithShape="0">
                <a:blip r:embed="rId2"/>
                <a:stretch>
                  <a:fillRect r="-1439" b="-1710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/>
              <p:cNvSpPr txBox="1"/>
              <p:nvPr/>
            </p:nvSpPr>
            <p:spPr>
              <a:xfrm>
                <a:off x="7458075" y="3741536"/>
                <a:ext cx="91832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′(</m:t>
                      </m:r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kumimoji="1" lang="ja-JP" altLang="en-US" sz="2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9" name="テキスト ボックス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58075" y="3741536"/>
                <a:ext cx="918328" cy="461665"/>
              </a:xfrm>
              <a:prstGeom prst="rect">
                <a:avLst/>
              </a:prstGeom>
              <a:blipFill rotWithShape="0">
                <a:blip r:embed="rId3"/>
                <a:stretch>
                  <a:fillRect r="-1325" b="-1710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テキスト ボックス 9"/>
          <p:cNvSpPr txBox="1"/>
          <p:nvPr/>
        </p:nvSpPr>
        <p:spPr>
          <a:xfrm>
            <a:off x="8372069" y="3775150"/>
            <a:ext cx="31373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solidFill>
                  <a:srgbClr val="FF0000"/>
                </a:solidFill>
              </a:rPr>
              <a:t>速度ベクトル＝単位接ベクトル</a:t>
            </a:r>
          </a:p>
        </p:txBody>
      </p:sp>
      <p:cxnSp>
        <p:nvCxnSpPr>
          <p:cNvPr id="3" name="直線矢印コネクタ 2"/>
          <p:cNvCxnSpPr/>
          <p:nvPr/>
        </p:nvCxnSpPr>
        <p:spPr>
          <a:xfrm flipH="1" flipV="1">
            <a:off x="5756856" y="4327301"/>
            <a:ext cx="772733" cy="229399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線矢印コネクタ 5"/>
          <p:cNvCxnSpPr/>
          <p:nvPr/>
        </p:nvCxnSpPr>
        <p:spPr>
          <a:xfrm flipH="1" flipV="1">
            <a:off x="5228823" y="4144482"/>
            <a:ext cx="1300766" cy="401760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テキスト ボックス 12"/>
              <p:cNvSpPr txBox="1"/>
              <p:nvPr/>
            </p:nvSpPr>
            <p:spPr>
              <a:xfrm>
                <a:off x="4758378" y="3614815"/>
                <a:ext cx="87293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𝑁</m:t>
                      </m:r>
                      <m:r>
                        <a:rPr kumimoji="1" lang="en-US" altLang="ja-JP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kumimoji="1" lang="en-US" altLang="ja-JP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kumimoji="1" lang="en-US" altLang="ja-JP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kumimoji="1" lang="ja-JP" altLang="en-US" sz="24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13" name="テキスト ボックス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58378" y="3614815"/>
                <a:ext cx="872931" cy="461665"/>
              </a:xfrm>
              <a:prstGeom prst="rect">
                <a:avLst/>
              </a:prstGeom>
              <a:blipFill rotWithShape="0">
                <a:blip r:embed="rId4"/>
                <a:stretch>
                  <a:fillRect r="-1399" b="-1710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テキスト ボックス 13"/>
          <p:cNvSpPr txBox="1"/>
          <p:nvPr/>
        </p:nvSpPr>
        <p:spPr>
          <a:xfrm>
            <a:off x="2765203" y="3670259"/>
            <a:ext cx="21226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</a:rPr>
              <a:t>主法線単位ベクトル</a:t>
            </a:r>
          </a:p>
        </p:txBody>
      </p:sp>
      <p:sp>
        <p:nvSpPr>
          <p:cNvPr id="2" name="平行四辺形 1"/>
          <p:cNvSpPr/>
          <p:nvPr/>
        </p:nvSpPr>
        <p:spPr>
          <a:xfrm rot="1052601">
            <a:off x="3721624" y="2997784"/>
            <a:ext cx="5615927" cy="2635249"/>
          </a:xfrm>
          <a:prstGeom prst="parallelogram">
            <a:avLst>
              <a:gd name="adj" fmla="val 70866"/>
            </a:avLst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7363241" y="5580992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solidFill>
                  <a:srgbClr val="C00000"/>
                </a:solidFill>
              </a:rPr>
              <a:t>接触平面</a:t>
            </a:r>
          </a:p>
        </p:txBody>
      </p:sp>
      <p:cxnSp>
        <p:nvCxnSpPr>
          <p:cNvPr id="16" name="直線矢印コネクタ 15"/>
          <p:cNvCxnSpPr/>
          <p:nvPr/>
        </p:nvCxnSpPr>
        <p:spPr>
          <a:xfrm flipV="1">
            <a:off x="6529589" y="3193961"/>
            <a:ext cx="0" cy="1352281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テキスト ボックス 16"/>
              <p:cNvSpPr txBox="1"/>
              <p:nvPr/>
            </p:nvSpPr>
            <p:spPr>
              <a:xfrm>
                <a:off x="5918582" y="2298363"/>
                <a:ext cx="84863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𝐵</m:t>
                      </m:r>
                      <m:d>
                        <m:dPr>
                          <m:ctrlPr>
                            <a:rPr kumimoji="1" lang="en-US" altLang="ja-JP" sz="2400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kumimoji="1" lang="en-US" altLang="ja-JP" sz="2400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</m:oMath>
                  </m:oMathPara>
                </a14:m>
                <a:endParaRPr kumimoji="1" lang="ja-JP" altLang="en-US" sz="2400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17" name="テキスト ボックス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18582" y="2298363"/>
                <a:ext cx="848630" cy="461665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テキスト ボックス 17"/>
          <p:cNvSpPr txBox="1"/>
          <p:nvPr/>
        </p:nvSpPr>
        <p:spPr>
          <a:xfrm>
            <a:off x="3858305" y="2343939"/>
            <a:ext cx="21226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>
                <a:solidFill>
                  <a:srgbClr val="7030A0"/>
                </a:solidFill>
              </a:rPr>
              <a:t>従法線単位ベクトル</a:t>
            </a:r>
          </a:p>
        </p:txBody>
      </p:sp>
      <p:cxnSp>
        <p:nvCxnSpPr>
          <p:cNvPr id="12" name="直線矢印コネクタ 11"/>
          <p:cNvCxnSpPr>
            <a:endCxn id="8" idx="3"/>
          </p:cNvCxnSpPr>
          <p:nvPr/>
        </p:nvCxnSpPr>
        <p:spPr>
          <a:xfrm>
            <a:off x="6529589" y="4556700"/>
            <a:ext cx="709545" cy="230833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テキスト ボックス 19"/>
              <p:cNvSpPr txBox="1"/>
              <p:nvPr/>
            </p:nvSpPr>
            <p:spPr>
              <a:xfrm>
                <a:off x="7236185" y="4615545"/>
                <a:ext cx="272254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kumimoji="1" lang="en-US" altLang="ja-JP" sz="2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kumimoji="1" lang="en-US" altLang="ja-JP" sz="2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sup>
                          <m:r>
                            <a:rPr kumimoji="1" lang="en-US" altLang="ja-JP" sz="2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kumimoji="1" lang="en-US" altLang="ja-JP" sz="2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kumimoji="1" lang="en-US" altLang="ja-JP" sz="2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kumimoji="1" lang="en-US" altLang="ja-JP" sz="24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r>
                        <m:rPr>
                          <m:sty m:val="p"/>
                        </m:rPr>
                        <a:rPr lang="en-US" altLang="ja-JP" sz="2400" i="1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τ</m:t>
                      </m:r>
                      <m:d>
                        <m:dPr>
                          <m:ctrlPr>
                            <a:rPr lang="en-US" altLang="ja-JP" sz="2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ja-JP" sz="2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altLang="ja-JP" sz="24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𝑁</m:t>
                      </m:r>
                      <m:r>
                        <a:rPr lang="en-US" altLang="ja-JP" sz="24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altLang="ja-JP" sz="24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altLang="ja-JP" sz="24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kumimoji="1" lang="ja-JP" altLang="en-US" sz="24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20" name="テキスト ボックス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36185" y="4615545"/>
                <a:ext cx="2722540" cy="461665"/>
              </a:xfrm>
              <a:prstGeom prst="rect">
                <a:avLst/>
              </a:prstGeom>
              <a:blipFill rotWithShape="0">
                <a:blip r:embed="rId6"/>
                <a:stretch>
                  <a:fillRect r="-224" b="-1710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テキスト ボックス 20"/>
              <p:cNvSpPr txBox="1"/>
              <p:nvPr/>
            </p:nvSpPr>
            <p:spPr>
              <a:xfrm>
                <a:off x="3274163" y="4315409"/>
                <a:ext cx="26176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altLang="ja-JP" sz="2400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σ</m:t>
                      </m:r>
                      <m:d>
                        <m:dPr>
                          <m:ctrlPr>
                            <a:rPr kumimoji="1" lang="en-US" altLang="ja-JP" sz="2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kumimoji="1" lang="en-US" altLang="ja-JP" sz="2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kumimoji="1" lang="en-US" altLang="ja-JP" sz="2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𝑁</m:t>
                      </m:r>
                      <m:r>
                        <a:rPr kumimoji="1" lang="en-US" altLang="ja-JP" sz="2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kumimoji="1" lang="en-US" altLang="ja-JP" sz="2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kumimoji="1" lang="en-US" altLang="ja-JP" sz="2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)=</m:t>
                      </m:r>
                      <m:r>
                        <a:rPr kumimoji="1" lang="en-US" altLang="ja-JP" sz="2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kumimoji="1" lang="en-US" altLang="ja-JP" sz="2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′′(</m:t>
                      </m:r>
                      <m:r>
                        <a:rPr kumimoji="1" lang="en-US" altLang="ja-JP" sz="2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kumimoji="1" lang="en-US" altLang="ja-JP" sz="2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kumimoji="1" lang="ja-JP" altLang="en-US" sz="24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21" name="テキスト ボックス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4163" y="4315409"/>
                <a:ext cx="2617600" cy="461665"/>
              </a:xfrm>
              <a:prstGeom prst="rect">
                <a:avLst/>
              </a:prstGeom>
              <a:blipFill rotWithShape="0">
                <a:blip r:embed="rId7"/>
                <a:stretch>
                  <a:fillRect b="-1710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テキスト ボックス 21"/>
              <p:cNvSpPr txBox="1"/>
              <p:nvPr/>
            </p:nvSpPr>
            <p:spPr>
              <a:xfrm>
                <a:off x="1565592" y="4372034"/>
                <a:ext cx="182139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ja-JP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σ</m:t>
                    </m:r>
                    <m:d>
                      <m:dPr>
                        <m:ctrlPr>
                          <a:rPr lang="en-US" altLang="ja-JP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ja-JP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</m:oMath>
                </a14:m>
                <a:r>
                  <a:rPr lang="en-US" altLang="ja-JP" dirty="0">
                    <a:solidFill>
                      <a:srgbClr val="FF0000"/>
                    </a:solidFill>
                  </a:rPr>
                  <a:t>:</a:t>
                </a:r>
                <a:r>
                  <a:rPr lang="ja-JP" altLang="en-US" dirty="0">
                    <a:solidFill>
                      <a:srgbClr val="FF0000"/>
                    </a:solidFill>
                  </a:rPr>
                  <a:t>曲率</a:t>
                </a:r>
                <a:r>
                  <a:rPr lang="ja-JP" altLang="en-US" dirty="0">
                    <a:solidFill>
                      <a:schemeClr val="accent4">
                        <a:lumMod val="75000"/>
                      </a:schemeClr>
                    </a:solidFill>
                  </a:rPr>
                  <a:t>が一定</a:t>
                </a:r>
                <a:endParaRPr lang="ja-JP" alt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2" name="テキスト ボックス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65592" y="4372034"/>
                <a:ext cx="1821396" cy="369332"/>
              </a:xfrm>
              <a:prstGeom prst="rect">
                <a:avLst/>
              </a:prstGeom>
              <a:blipFill rotWithShape="0">
                <a:blip r:embed="rId8"/>
                <a:stretch>
                  <a:fillRect t="-13115" r="-2341" b="-2623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テキスト ボックス 22"/>
              <p:cNvSpPr txBox="1"/>
              <p:nvPr/>
            </p:nvSpPr>
            <p:spPr>
              <a:xfrm>
                <a:off x="9940767" y="4644896"/>
                <a:ext cx="180055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ja-JP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τ</m:t>
                    </m:r>
                    <m:d>
                      <m:dPr>
                        <m:ctrlPr>
                          <a:rPr lang="en-US" altLang="ja-JP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ja-JP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</m:oMath>
                </a14:m>
                <a:r>
                  <a:rPr lang="en-US" altLang="ja-JP" dirty="0">
                    <a:solidFill>
                      <a:srgbClr val="FF0000"/>
                    </a:solidFill>
                  </a:rPr>
                  <a:t>:</a:t>
                </a:r>
                <a:r>
                  <a:rPr lang="ja-JP" altLang="en-US" dirty="0">
                    <a:solidFill>
                      <a:srgbClr val="FF0000"/>
                    </a:solidFill>
                  </a:rPr>
                  <a:t>捩率</a:t>
                </a:r>
                <a:r>
                  <a:rPr lang="ja-JP" altLang="en-US" dirty="0">
                    <a:solidFill>
                      <a:schemeClr val="accent4">
                        <a:lumMod val="75000"/>
                      </a:schemeClr>
                    </a:solidFill>
                  </a:rPr>
                  <a:t>が一定</a:t>
                </a:r>
                <a:endParaRPr lang="ja-JP" alt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3" name="テキスト ボックス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40767" y="4644896"/>
                <a:ext cx="1800558" cy="369332"/>
              </a:xfrm>
              <a:prstGeom prst="rect">
                <a:avLst/>
              </a:prstGeom>
              <a:blipFill rotWithShape="0">
                <a:blip r:embed="rId9"/>
                <a:stretch>
                  <a:fillRect t="-14754" r="-2712" b="-2623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テキスト ボックス 23"/>
          <p:cNvSpPr txBox="1"/>
          <p:nvPr/>
        </p:nvSpPr>
        <p:spPr>
          <a:xfrm>
            <a:off x="9802178" y="326141"/>
            <a:ext cx="2123658" cy="347627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それでは今度は捩率が</a:t>
            </a:r>
            <a:endParaRPr lang="en-US" altLang="ja-JP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０ではないけれども一定で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さらに曲率も</a:t>
            </a:r>
            <a:endParaRPr lang="en-US" altLang="ja-JP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０ではないけれども一定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と言うような条件をみたす</a:t>
            </a:r>
            <a:endParaRPr lang="en-US" altLang="ja-JP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空間曲線とは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一体どのような曲線でしょうか？</a:t>
            </a:r>
            <a:endParaRPr kumimoji="1" lang="ja-JP" altLang="en-US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723112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000"/>
    </mc:Choice>
    <mc:Fallback xmlns="">
      <p:transition spd="slow" advTm="15000"/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円弧 3"/>
          <p:cNvSpPr/>
          <p:nvPr/>
        </p:nvSpPr>
        <p:spPr>
          <a:xfrm rot="6648864">
            <a:off x="2161792" y="-375792"/>
            <a:ext cx="6996941" cy="4512216"/>
          </a:xfrm>
          <a:prstGeom prst="arc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056437" y="566670"/>
            <a:ext cx="384913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>
                <a:solidFill>
                  <a:srgbClr val="FF0000"/>
                </a:solidFill>
              </a:rPr>
              <a:t>弧長パラメーター表示された</a:t>
            </a:r>
            <a:endParaRPr kumimoji="1" lang="en-US" altLang="ja-JP" sz="2400" dirty="0">
              <a:solidFill>
                <a:srgbClr val="FF0000"/>
              </a:solidFill>
            </a:endParaRPr>
          </a:p>
          <a:p>
            <a:pPr algn="ctr"/>
            <a:r>
              <a:rPr lang="ja-JP" altLang="en-US" sz="2400" dirty="0">
                <a:solidFill>
                  <a:schemeClr val="accent4">
                    <a:lumMod val="75000"/>
                  </a:schemeClr>
                </a:solidFill>
              </a:rPr>
              <a:t>曲率・捩率一定の</a:t>
            </a:r>
            <a:r>
              <a:rPr kumimoji="1" lang="ja-JP" altLang="en-US" sz="2400" dirty="0">
                <a:solidFill>
                  <a:srgbClr val="FF0000"/>
                </a:solidFill>
              </a:rPr>
              <a:t>空間曲線</a:t>
            </a:r>
          </a:p>
        </p:txBody>
      </p:sp>
      <p:cxnSp>
        <p:nvCxnSpPr>
          <p:cNvPr id="7" name="直線矢印コネクタ 6"/>
          <p:cNvCxnSpPr/>
          <p:nvPr/>
        </p:nvCxnSpPr>
        <p:spPr>
          <a:xfrm flipV="1">
            <a:off x="6529589" y="3709115"/>
            <a:ext cx="991673" cy="837127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/>
              <p:cNvSpPr txBox="1"/>
              <p:nvPr/>
            </p:nvSpPr>
            <p:spPr>
              <a:xfrm>
                <a:off x="6393453" y="4556700"/>
                <a:ext cx="84568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kumimoji="1" lang="en-US" altLang="ja-JP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kumimoji="1" lang="en-US" altLang="ja-JP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kumimoji="1" lang="en-US" altLang="ja-JP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kumimoji="1" lang="ja-JP" altLang="en-US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" name="テキスト ボックス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93453" y="4556700"/>
                <a:ext cx="845681" cy="461665"/>
              </a:xfrm>
              <a:prstGeom prst="rect">
                <a:avLst/>
              </a:prstGeom>
              <a:blipFill rotWithShape="0">
                <a:blip r:embed="rId2"/>
                <a:stretch>
                  <a:fillRect r="-1439" b="-1710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/>
              <p:cNvSpPr txBox="1"/>
              <p:nvPr/>
            </p:nvSpPr>
            <p:spPr>
              <a:xfrm>
                <a:off x="7458075" y="3741536"/>
                <a:ext cx="91832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′(</m:t>
                      </m:r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kumimoji="1" lang="ja-JP" altLang="en-US" sz="2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9" name="テキスト ボックス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58075" y="3741536"/>
                <a:ext cx="918328" cy="461665"/>
              </a:xfrm>
              <a:prstGeom prst="rect">
                <a:avLst/>
              </a:prstGeom>
              <a:blipFill rotWithShape="0">
                <a:blip r:embed="rId3"/>
                <a:stretch>
                  <a:fillRect r="-1325" b="-1710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テキスト ボックス 9"/>
          <p:cNvSpPr txBox="1"/>
          <p:nvPr/>
        </p:nvSpPr>
        <p:spPr>
          <a:xfrm>
            <a:off x="8372069" y="3775150"/>
            <a:ext cx="31373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solidFill>
                  <a:srgbClr val="FF0000"/>
                </a:solidFill>
              </a:rPr>
              <a:t>速度ベクトル＝単位接ベクトル</a:t>
            </a:r>
          </a:p>
        </p:txBody>
      </p:sp>
      <p:cxnSp>
        <p:nvCxnSpPr>
          <p:cNvPr id="3" name="直線矢印コネクタ 2"/>
          <p:cNvCxnSpPr/>
          <p:nvPr/>
        </p:nvCxnSpPr>
        <p:spPr>
          <a:xfrm flipH="1" flipV="1">
            <a:off x="5756856" y="4327301"/>
            <a:ext cx="772733" cy="229399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線矢印コネクタ 5"/>
          <p:cNvCxnSpPr/>
          <p:nvPr/>
        </p:nvCxnSpPr>
        <p:spPr>
          <a:xfrm flipH="1" flipV="1">
            <a:off x="5228823" y="4144482"/>
            <a:ext cx="1300766" cy="401760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テキスト ボックス 12"/>
              <p:cNvSpPr txBox="1"/>
              <p:nvPr/>
            </p:nvSpPr>
            <p:spPr>
              <a:xfrm>
                <a:off x="4758378" y="3614815"/>
                <a:ext cx="87293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𝑁</m:t>
                      </m:r>
                      <m:r>
                        <a:rPr kumimoji="1" lang="en-US" altLang="ja-JP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kumimoji="1" lang="en-US" altLang="ja-JP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kumimoji="1" lang="en-US" altLang="ja-JP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kumimoji="1" lang="ja-JP" altLang="en-US" sz="24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13" name="テキスト ボックス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58378" y="3614815"/>
                <a:ext cx="872931" cy="461665"/>
              </a:xfrm>
              <a:prstGeom prst="rect">
                <a:avLst/>
              </a:prstGeom>
              <a:blipFill rotWithShape="0">
                <a:blip r:embed="rId4"/>
                <a:stretch>
                  <a:fillRect r="-1399" b="-1710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テキスト ボックス 13"/>
          <p:cNvSpPr txBox="1"/>
          <p:nvPr/>
        </p:nvSpPr>
        <p:spPr>
          <a:xfrm>
            <a:off x="2765203" y="3670259"/>
            <a:ext cx="21226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</a:rPr>
              <a:t>主法線単位ベクトル</a:t>
            </a:r>
          </a:p>
        </p:txBody>
      </p:sp>
      <p:sp>
        <p:nvSpPr>
          <p:cNvPr id="2" name="平行四辺形 1"/>
          <p:cNvSpPr/>
          <p:nvPr/>
        </p:nvSpPr>
        <p:spPr>
          <a:xfrm rot="1052601">
            <a:off x="3721624" y="2997784"/>
            <a:ext cx="5615927" cy="2635249"/>
          </a:xfrm>
          <a:prstGeom prst="parallelogram">
            <a:avLst>
              <a:gd name="adj" fmla="val 70866"/>
            </a:avLst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7363241" y="5580992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solidFill>
                  <a:srgbClr val="C00000"/>
                </a:solidFill>
              </a:rPr>
              <a:t>接触平面</a:t>
            </a:r>
          </a:p>
        </p:txBody>
      </p:sp>
      <p:cxnSp>
        <p:nvCxnSpPr>
          <p:cNvPr id="16" name="直線矢印コネクタ 15"/>
          <p:cNvCxnSpPr/>
          <p:nvPr/>
        </p:nvCxnSpPr>
        <p:spPr>
          <a:xfrm flipV="1">
            <a:off x="6529589" y="3193961"/>
            <a:ext cx="0" cy="1352281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テキスト ボックス 16"/>
              <p:cNvSpPr txBox="1"/>
              <p:nvPr/>
            </p:nvSpPr>
            <p:spPr>
              <a:xfrm>
                <a:off x="5918582" y="2298363"/>
                <a:ext cx="84863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𝐵</m:t>
                      </m:r>
                      <m:d>
                        <m:dPr>
                          <m:ctrlPr>
                            <a:rPr kumimoji="1" lang="en-US" altLang="ja-JP" sz="2400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kumimoji="1" lang="en-US" altLang="ja-JP" sz="2400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</m:oMath>
                  </m:oMathPara>
                </a14:m>
                <a:endParaRPr kumimoji="1" lang="ja-JP" altLang="en-US" sz="2400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17" name="テキスト ボックス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18582" y="2298363"/>
                <a:ext cx="848630" cy="461665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テキスト ボックス 17"/>
          <p:cNvSpPr txBox="1"/>
          <p:nvPr/>
        </p:nvSpPr>
        <p:spPr>
          <a:xfrm>
            <a:off x="3858305" y="2343939"/>
            <a:ext cx="21226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>
                <a:solidFill>
                  <a:srgbClr val="7030A0"/>
                </a:solidFill>
              </a:rPr>
              <a:t>従法線単位ベクトル</a:t>
            </a:r>
          </a:p>
        </p:txBody>
      </p:sp>
      <p:cxnSp>
        <p:nvCxnSpPr>
          <p:cNvPr id="12" name="直線矢印コネクタ 11"/>
          <p:cNvCxnSpPr>
            <a:endCxn id="8" idx="3"/>
          </p:cNvCxnSpPr>
          <p:nvPr/>
        </p:nvCxnSpPr>
        <p:spPr>
          <a:xfrm>
            <a:off x="6529589" y="4556700"/>
            <a:ext cx="709545" cy="230833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テキスト ボックス 19"/>
              <p:cNvSpPr txBox="1"/>
              <p:nvPr/>
            </p:nvSpPr>
            <p:spPr>
              <a:xfrm>
                <a:off x="7338691" y="4606500"/>
                <a:ext cx="275293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kumimoji="1" lang="en-US" altLang="ja-JP" sz="24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kumimoji="1" lang="en-US" altLang="ja-JP" sz="24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p>
                        <m:r>
                          <a:rPr kumimoji="1" lang="en-US" altLang="ja-JP" sz="24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kumimoji="1" lang="en-US" altLang="ja-JP" sz="24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kumimoji="1" lang="en-US" altLang="ja-JP" sz="24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kumimoji="1" lang="en-US" altLang="ja-JP" sz="24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=−</m:t>
                    </m:r>
                    <m:r>
                      <m:rPr>
                        <m:sty m:val="p"/>
                      </m:rPr>
                      <a:rPr lang="en-US" altLang="ja-JP" sz="2400" i="1" smtClean="0">
                        <a:solidFill>
                          <a:schemeClr val="accent4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τ</m:t>
                    </m:r>
                    <m:r>
                      <a:rPr lang="en-US" altLang="ja-JP" sz="24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𝑁</m:t>
                    </m:r>
                    <m:r>
                      <a:rPr lang="en-US" altLang="ja-JP" sz="24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ja-JP" sz="24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altLang="ja-JP" sz="24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kumimoji="1" lang="ja-JP" altLang="en-US" sz="2400" dirty="0">
                    <a:solidFill>
                      <a:srgbClr val="C00000"/>
                    </a:solidFill>
                  </a:rPr>
                  <a:t>　</a:t>
                </a:r>
                <a:r>
                  <a:rPr kumimoji="1" lang="ja-JP" altLang="en-US" sz="2400" dirty="0">
                    <a:solidFill>
                      <a:schemeClr val="accent4">
                        <a:lumMod val="75000"/>
                      </a:schemeClr>
                    </a:solidFill>
                  </a:rPr>
                  <a:t>←</a:t>
                </a:r>
              </a:p>
            </p:txBody>
          </p:sp>
        </mc:Choice>
        <mc:Fallback xmlns="">
          <p:sp>
            <p:nvSpPr>
              <p:cNvPr id="20" name="テキスト ボックス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38691" y="4606500"/>
                <a:ext cx="2752933" cy="461665"/>
              </a:xfrm>
              <a:prstGeom prst="rect">
                <a:avLst/>
              </a:prstGeom>
              <a:blipFill rotWithShape="0">
                <a:blip r:embed="rId6"/>
                <a:stretch>
                  <a:fillRect l="-665" t="-9333" r="-2439" b="-3200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テキスト ボックス 18"/>
              <p:cNvSpPr txBox="1"/>
              <p:nvPr/>
            </p:nvSpPr>
            <p:spPr>
              <a:xfrm>
                <a:off x="9940767" y="4644896"/>
                <a:ext cx="180055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ja-JP" i="1" smtClean="0">
                        <a:solidFill>
                          <a:schemeClr val="accent4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τ</m:t>
                    </m:r>
                    <m:d>
                      <m:dPr>
                        <m:ctrlPr>
                          <a:rPr lang="en-US" altLang="ja-JP" i="1">
                            <a:solidFill>
                              <a:schemeClr val="accent4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ja-JP" i="1">
                            <a:solidFill>
                              <a:schemeClr val="accent4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</m:oMath>
                </a14:m>
                <a:r>
                  <a:rPr lang="en-US" altLang="ja-JP" dirty="0">
                    <a:solidFill>
                      <a:schemeClr val="accent4">
                        <a:lumMod val="75000"/>
                      </a:schemeClr>
                    </a:solidFill>
                  </a:rPr>
                  <a:t>:</a:t>
                </a:r>
                <a:r>
                  <a:rPr lang="ja-JP" altLang="en-US" dirty="0">
                    <a:solidFill>
                      <a:schemeClr val="accent4">
                        <a:lumMod val="75000"/>
                      </a:schemeClr>
                    </a:solidFill>
                  </a:rPr>
                  <a:t>捩率が一定</a:t>
                </a:r>
                <a:endParaRPr lang="ja-JP" alt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9" name="テキスト ボックス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40767" y="4644896"/>
                <a:ext cx="1800558" cy="369332"/>
              </a:xfrm>
              <a:prstGeom prst="rect">
                <a:avLst/>
              </a:prstGeom>
              <a:blipFill rotWithShape="0">
                <a:blip r:embed="rId7"/>
                <a:stretch>
                  <a:fillRect t="-14754" r="-2712" b="-2623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テキスト ボックス 21"/>
              <p:cNvSpPr txBox="1"/>
              <p:nvPr/>
            </p:nvSpPr>
            <p:spPr>
              <a:xfrm>
                <a:off x="3240284" y="4250268"/>
                <a:ext cx="2617600" cy="5231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ja-JP" altLang="en-US" sz="2400" dirty="0">
                    <a:solidFill>
                      <a:schemeClr val="accent4">
                        <a:lumMod val="75000"/>
                      </a:schemeClr>
                    </a:solidFill>
                  </a:rPr>
                  <a:t>→</a:t>
                </a:r>
                <a14:m>
                  <m:oMath xmlns:m="http://schemas.openxmlformats.org/officeDocument/2006/math">
                    <m:r>
                      <a:rPr lang="ja-JP" altLang="en-US" sz="2400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　</m:t>
                    </m:r>
                    <m:r>
                      <m:rPr>
                        <m:sty m:val="p"/>
                      </m:rPr>
                      <a:rPr lang="en-US" altLang="ja-JP" sz="2400" i="1" smtClean="0">
                        <a:solidFill>
                          <a:schemeClr val="accent4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σ</m:t>
                    </m:r>
                    <m:r>
                      <a:rPr kumimoji="1" lang="en-US" altLang="ja-JP" sz="24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𝑁</m:t>
                    </m:r>
                    <m:r>
                      <a:rPr kumimoji="1" lang="en-US" altLang="ja-JP" sz="24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kumimoji="1" lang="en-US" altLang="ja-JP" sz="24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𝑡</m:t>
                    </m:r>
                    <m:r>
                      <a:rPr kumimoji="1" lang="en-US" altLang="ja-JP" sz="24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)=</m:t>
                    </m:r>
                    <m:r>
                      <a:rPr kumimoji="1" lang="en-US" altLang="ja-JP" sz="24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𝑋</m:t>
                    </m:r>
                    <m:r>
                      <a:rPr kumimoji="1" lang="en-US" altLang="ja-JP" sz="24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′′(</m:t>
                    </m:r>
                    <m:r>
                      <a:rPr kumimoji="1" lang="en-US" altLang="ja-JP" sz="24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𝑡</m:t>
                    </m:r>
                    <m:r>
                      <a:rPr kumimoji="1" lang="en-US" altLang="ja-JP" sz="24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kumimoji="1" lang="ja-JP" altLang="en-US" sz="24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22" name="テキスト ボックス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40284" y="4250268"/>
                <a:ext cx="2617600" cy="523157"/>
              </a:xfrm>
              <a:prstGeom prst="rect">
                <a:avLst/>
              </a:prstGeom>
              <a:blipFill rotWithShape="0">
                <a:blip r:embed="rId8"/>
                <a:stretch>
                  <a:fillRect l="-3730" b="-25581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テキスト ボックス 23"/>
              <p:cNvSpPr txBox="1"/>
              <p:nvPr/>
            </p:nvSpPr>
            <p:spPr>
              <a:xfrm>
                <a:off x="1565592" y="4372034"/>
                <a:ext cx="182139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ja-JP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σ</m:t>
                    </m:r>
                    <m:d>
                      <m:dPr>
                        <m:ctrlPr>
                          <a:rPr lang="en-US" altLang="ja-JP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ja-JP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</m:oMath>
                </a14:m>
                <a:r>
                  <a:rPr lang="en-US" altLang="ja-JP" dirty="0">
                    <a:solidFill>
                      <a:srgbClr val="FF0000"/>
                    </a:solidFill>
                  </a:rPr>
                  <a:t>:</a:t>
                </a:r>
                <a:r>
                  <a:rPr lang="ja-JP" altLang="en-US" dirty="0">
                    <a:solidFill>
                      <a:srgbClr val="FF0000"/>
                    </a:solidFill>
                  </a:rPr>
                  <a:t>曲率</a:t>
                </a:r>
                <a:r>
                  <a:rPr lang="ja-JP" altLang="en-US" dirty="0">
                    <a:solidFill>
                      <a:schemeClr val="accent4">
                        <a:lumMod val="75000"/>
                      </a:schemeClr>
                    </a:solidFill>
                  </a:rPr>
                  <a:t>が一定</a:t>
                </a:r>
                <a:endParaRPr lang="ja-JP" alt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4" name="テキスト ボックス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65592" y="4372034"/>
                <a:ext cx="1821396" cy="369332"/>
              </a:xfrm>
              <a:prstGeom prst="rect">
                <a:avLst/>
              </a:prstGeom>
              <a:blipFill rotWithShape="0">
                <a:blip r:embed="rId9"/>
                <a:stretch>
                  <a:fillRect t="-13115" r="-2341" b="-2623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テキスト ボックス 22"/>
          <p:cNvSpPr txBox="1"/>
          <p:nvPr/>
        </p:nvSpPr>
        <p:spPr>
          <a:xfrm>
            <a:off x="11464171" y="326141"/>
            <a:ext cx="461665" cy="281102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この問題が次回の本題です</a:t>
            </a:r>
            <a:endParaRPr kumimoji="1" lang="ja-JP" altLang="en-US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892511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円弧 3"/>
          <p:cNvSpPr/>
          <p:nvPr/>
        </p:nvSpPr>
        <p:spPr>
          <a:xfrm rot="6648864">
            <a:off x="2161792" y="-375792"/>
            <a:ext cx="6996941" cy="4512216"/>
          </a:xfrm>
          <a:prstGeom prst="arc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056437" y="566670"/>
            <a:ext cx="384913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>
                <a:solidFill>
                  <a:srgbClr val="FF0000"/>
                </a:solidFill>
              </a:rPr>
              <a:t>弧長パラメーター表示された</a:t>
            </a:r>
            <a:endParaRPr kumimoji="1" lang="en-US" altLang="ja-JP" sz="2400" dirty="0">
              <a:solidFill>
                <a:srgbClr val="FF0000"/>
              </a:solidFill>
            </a:endParaRPr>
          </a:p>
          <a:p>
            <a:pPr algn="ctr"/>
            <a:r>
              <a:rPr lang="ja-JP" altLang="en-US" sz="2400" dirty="0">
                <a:solidFill>
                  <a:schemeClr val="accent4">
                    <a:lumMod val="75000"/>
                  </a:schemeClr>
                </a:solidFill>
              </a:rPr>
              <a:t>平面</a:t>
            </a:r>
            <a:r>
              <a:rPr kumimoji="1" lang="ja-JP" altLang="en-US" sz="2400" dirty="0">
                <a:solidFill>
                  <a:srgbClr val="FF0000"/>
                </a:solidFill>
              </a:rPr>
              <a:t>曲線</a:t>
            </a:r>
          </a:p>
        </p:txBody>
      </p:sp>
      <p:cxnSp>
        <p:nvCxnSpPr>
          <p:cNvPr id="7" name="直線矢印コネクタ 6"/>
          <p:cNvCxnSpPr/>
          <p:nvPr/>
        </p:nvCxnSpPr>
        <p:spPr>
          <a:xfrm flipV="1">
            <a:off x="6529589" y="3709115"/>
            <a:ext cx="991673" cy="837127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/>
              <p:cNvSpPr txBox="1"/>
              <p:nvPr/>
            </p:nvSpPr>
            <p:spPr>
              <a:xfrm>
                <a:off x="6393453" y="4556700"/>
                <a:ext cx="84568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kumimoji="1" lang="en-US" altLang="ja-JP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kumimoji="1" lang="en-US" altLang="ja-JP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kumimoji="1" lang="en-US" altLang="ja-JP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kumimoji="1" lang="ja-JP" altLang="en-US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" name="テキスト ボックス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93453" y="4556700"/>
                <a:ext cx="845681" cy="461665"/>
              </a:xfrm>
              <a:prstGeom prst="rect">
                <a:avLst/>
              </a:prstGeom>
              <a:blipFill rotWithShape="0">
                <a:blip r:embed="rId2"/>
                <a:stretch>
                  <a:fillRect r="-1439" b="-1710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/>
              <p:cNvSpPr txBox="1"/>
              <p:nvPr/>
            </p:nvSpPr>
            <p:spPr>
              <a:xfrm>
                <a:off x="7458075" y="3741536"/>
                <a:ext cx="91832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′(</m:t>
                      </m:r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kumimoji="1" lang="ja-JP" altLang="en-US" sz="2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9" name="テキスト ボックス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58075" y="3741536"/>
                <a:ext cx="918328" cy="461665"/>
              </a:xfrm>
              <a:prstGeom prst="rect">
                <a:avLst/>
              </a:prstGeom>
              <a:blipFill rotWithShape="0">
                <a:blip r:embed="rId3"/>
                <a:stretch>
                  <a:fillRect r="-1325" b="-1710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テキスト ボックス 9"/>
          <p:cNvSpPr txBox="1"/>
          <p:nvPr/>
        </p:nvSpPr>
        <p:spPr>
          <a:xfrm>
            <a:off x="8372069" y="3775150"/>
            <a:ext cx="31373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solidFill>
                  <a:srgbClr val="FF0000"/>
                </a:solidFill>
              </a:rPr>
              <a:t>速度ベクトル＝単位接ベクトル</a:t>
            </a:r>
          </a:p>
        </p:txBody>
      </p:sp>
      <p:cxnSp>
        <p:nvCxnSpPr>
          <p:cNvPr id="3" name="直線矢印コネクタ 2"/>
          <p:cNvCxnSpPr/>
          <p:nvPr/>
        </p:nvCxnSpPr>
        <p:spPr>
          <a:xfrm flipH="1" flipV="1">
            <a:off x="5756856" y="4327301"/>
            <a:ext cx="772733" cy="229399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線矢印コネクタ 5"/>
          <p:cNvCxnSpPr/>
          <p:nvPr/>
        </p:nvCxnSpPr>
        <p:spPr>
          <a:xfrm flipH="1" flipV="1">
            <a:off x="5228823" y="4144482"/>
            <a:ext cx="1300766" cy="401760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テキスト ボックス 12"/>
              <p:cNvSpPr txBox="1"/>
              <p:nvPr/>
            </p:nvSpPr>
            <p:spPr>
              <a:xfrm>
                <a:off x="4758378" y="3614815"/>
                <a:ext cx="87293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𝑁</m:t>
                      </m:r>
                      <m:r>
                        <a:rPr kumimoji="1" lang="en-US" altLang="ja-JP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kumimoji="1" lang="en-US" altLang="ja-JP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kumimoji="1" lang="en-US" altLang="ja-JP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kumimoji="1" lang="ja-JP" altLang="en-US" sz="24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13" name="テキスト ボックス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58378" y="3614815"/>
                <a:ext cx="872931" cy="461665"/>
              </a:xfrm>
              <a:prstGeom prst="rect">
                <a:avLst/>
              </a:prstGeom>
              <a:blipFill rotWithShape="0">
                <a:blip r:embed="rId4"/>
                <a:stretch>
                  <a:fillRect r="-1399" b="-1710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テキスト ボックス 13"/>
          <p:cNvSpPr txBox="1"/>
          <p:nvPr/>
        </p:nvSpPr>
        <p:spPr>
          <a:xfrm>
            <a:off x="1616425" y="3660981"/>
            <a:ext cx="33374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>
                <a:solidFill>
                  <a:schemeClr val="accent4">
                    <a:lumMod val="75000"/>
                  </a:schemeClr>
                </a:solidFill>
              </a:rPr>
              <a:t>進行方向左側の</a:t>
            </a:r>
            <a:r>
              <a:rPr lang="ja-JP" altLang="en-US" dirty="0">
                <a:solidFill>
                  <a:srgbClr val="00B050"/>
                </a:solidFill>
              </a:rPr>
              <a:t>単位法ベクトル</a:t>
            </a:r>
          </a:p>
        </p:txBody>
      </p:sp>
      <p:sp>
        <p:nvSpPr>
          <p:cNvPr id="2" name="平行四辺形 1"/>
          <p:cNvSpPr/>
          <p:nvPr/>
        </p:nvSpPr>
        <p:spPr>
          <a:xfrm rot="1052601">
            <a:off x="2875339" y="1960554"/>
            <a:ext cx="7375213" cy="4346364"/>
          </a:xfrm>
          <a:prstGeom prst="parallelogram">
            <a:avLst>
              <a:gd name="adj" fmla="val 70866"/>
            </a:avLst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6213148" y="5835490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solidFill>
                  <a:schemeClr val="accent4">
                    <a:lumMod val="75000"/>
                  </a:schemeClr>
                </a:solidFill>
              </a:rPr>
              <a:t>表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テキスト ボックス 16"/>
              <p:cNvSpPr txBox="1"/>
              <p:nvPr/>
            </p:nvSpPr>
            <p:spPr>
              <a:xfrm>
                <a:off x="3274163" y="4315409"/>
                <a:ext cx="26176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altLang="ja-JP" sz="2400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σ</m:t>
                      </m:r>
                      <m:d>
                        <m:dPr>
                          <m:ctrlPr>
                            <a:rPr kumimoji="1" lang="en-US" altLang="ja-JP" sz="2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kumimoji="1" lang="en-US" altLang="ja-JP" sz="2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kumimoji="1" lang="en-US" altLang="ja-JP" sz="2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𝑁</m:t>
                      </m:r>
                      <m:r>
                        <a:rPr kumimoji="1" lang="en-US" altLang="ja-JP" sz="2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kumimoji="1" lang="en-US" altLang="ja-JP" sz="2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kumimoji="1" lang="en-US" altLang="ja-JP" sz="2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)=</m:t>
                      </m:r>
                      <m:r>
                        <a:rPr kumimoji="1" lang="en-US" altLang="ja-JP" sz="2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kumimoji="1" lang="en-US" altLang="ja-JP" sz="2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′′(</m:t>
                      </m:r>
                      <m:r>
                        <a:rPr kumimoji="1" lang="en-US" altLang="ja-JP" sz="2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kumimoji="1" lang="en-US" altLang="ja-JP" sz="2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kumimoji="1" lang="ja-JP" altLang="en-US" sz="24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7" name="テキスト ボックス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4163" y="4315409"/>
                <a:ext cx="2617600" cy="461665"/>
              </a:xfrm>
              <a:prstGeom prst="rect">
                <a:avLst/>
              </a:prstGeom>
              <a:blipFill rotWithShape="0">
                <a:blip r:embed="rId5"/>
                <a:stretch>
                  <a:fillRect b="-1710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テキスト ボックス 17"/>
              <p:cNvSpPr txBox="1"/>
              <p:nvPr/>
            </p:nvSpPr>
            <p:spPr>
              <a:xfrm>
                <a:off x="1841055" y="4379563"/>
                <a:ext cx="159056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ja-JP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σ</m:t>
                    </m:r>
                    <m:d>
                      <m:dPr>
                        <m:ctrlPr>
                          <a:rPr lang="en-US" altLang="ja-JP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ja-JP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</m:oMath>
                </a14:m>
                <a:r>
                  <a:rPr lang="en-US" altLang="ja-JP" dirty="0">
                    <a:solidFill>
                      <a:srgbClr val="FF0000"/>
                    </a:solidFill>
                  </a:rPr>
                  <a:t>:</a:t>
                </a:r>
                <a:r>
                  <a:rPr lang="ja-JP" altLang="en-US" dirty="0">
                    <a:solidFill>
                      <a:srgbClr val="FF0000"/>
                    </a:solidFill>
                  </a:rPr>
                  <a:t>曲率</a:t>
                </a:r>
                <a:r>
                  <a:rPr lang="ja-JP" altLang="en-US" dirty="0">
                    <a:solidFill>
                      <a:schemeClr val="accent4">
                        <a:lumMod val="75000"/>
                      </a:schemeClr>
                    </a:solidFill>
                  </a:rPr>
                  <a:t>は正</a:t>
                </a:r>
              </a:p>
            </p:txBody>
          </p:sp>
        </mc:Choice>
        <mc:Fallback xmlns="">
          <p:sp>
            <p:nvSpPr>
              <p:cNvPr id="18" name="テキスト ボックス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41055" y="4379563"/>
                <a:ext cx="1590564" cy="369332"/>
              </a:xfrm>
              <a:prstGeom prst="rect">
                <a:avLst/>
              </a:prstGeom>
              <a:blipFill rotWithShape="0">
                <a:blip r:embed="rId6"/>
                <a:stretch>
                  <a:fillRect t="-13115" r="-3065" b="-2623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テキスト ボックス 15"/>
          <p:cNvSpPr txBox="1"/>
          <p:nvPr/>
        </p:nvSpPr>
        <p:spPr>
          <a:xfrm>
            <a:off x="10356176" y="326141"/>
            <a:ext cx="1569660" cy="213776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加速度ベクトルが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進行方向左側の</a:t>
            </a:r>
            <a:endParaRPr lang="en-US" altLang="ja-JP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単位法ベクトルの</a:t>
            </a:r>
            <a:endParaRPr lang="en-US" altLang="ja-JP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何倍になるかで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曲率が得られました</a:t>
            </a:r>
            <a:endParaRPr kumimoji="1" lang="ja-JP" altLang="en-US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039595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円弧 3"/>
          <p:cNvSpPr/>
          <p:nvPr/>
        </p:nvSpPr>
        <p:spPr>
          <a:xfrm rot="6648864">
            <a:off x="2161792" y="-375792"/>
            <a:ext cx="6996941" cy="4512216"/>
          </a:xfrm>
          <a:prstGeom prst="arc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056437" y="566670"/>
            <a:ext cx="384913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>
                <a:solidFill>
                  <a:srgbClr val="FF0000"/>
                </a:solidFill>
              </a:rPr>
              <a:t>弧長パラメーター表示された</a:t>
            </a:r>
            <a:endParaRPr kumimoji="1" lang="en-US" altLang="ja-JP" sz="2400" dirty="0">
              <a:solidFill>
                <a:srgbClr val="FF0000"/>
              </a:solidFill>
            </a:endParaRPr>
          </a:p>
          <a:p>
            <a:pPr algn="ctr"/>
            <a:r>
              <a:rPr lang="ja-JP" altLang="en-US" sz="2400" dirty="0">
                <a:solidFill>
                  <a:schemeClr val="accent4">
                    <a:lumMod val="75000"/>
                  </a:schemeClr>
                </a:solidFill>
              </a:rPr>
              <a:t>平面</a:t>
            </a:r>
            <a:r>
              <a:rPr kumimoji="1" lang="ja-JP" altLang="en-US" sz="2400" dirty="0">
                <a:solidFill>
                  <a:srgbClr val="FF0000"/>
                </a:solidFill>
              </a:rPr>
              <a:t>曲線</a:t>
            </a:r>
          </a:p>
        </p:txBody>
      </p:sp>
      <p:cxnSp>
        <p:nvCxnSpPr>
          <p:cNvPr id="7" name="直線矢印コネクタ 6"/>
          <p:cNvCxnSpPr/>
          <p:nvPr/>
        </p:nvCxnSpPr>
        <p:spPr>
          <a:xfrm flipV="1">
            <a:off x="6529589" y="3709115"/>
            <a:ext cx="991673" cy="837127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/>
              <p:cNvSpPr txBox="1"/>
              <p:nvPr/>
            </p:nvSpPr>
            <p:spPr>
              <a:xfrm>
                <a:off x="6393453" y="4556700"/>
                <a:ext cx="84568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kumimoji="1" lang="en-US" altLang="ja-JP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kumimoji="1" lang="en-US" altLang="ja-JP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kumimoji="1" lang="en-US" altLang="ja-JP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kumimoji="1" lang="ja-JP" altLang="en-US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" name="テキスト ボックス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93453" y="4556700"/>
                <a:ext cx="845681" cy="461665"/>
              </a:xfrm>
              <a:prstGeom prst="rect">
                <a:avLst/>
              </a:prstGeom>
              <a:blipFill rotWithShape="0">
                <a:blip r:embed="rId2"/>
                <a:stretch>
                  <a:fillRect r="-1439" b="-1710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/>
              <p:cNvSpPr txBox="1"/>
              <p:nvPr/>
            </p:nvSpPr>
            <p:spPr>
              <a:xfrm>
                <a:off x="7458075" y="3741536"/>
                <a:ext cx="91832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′(</m:t>
                      </m:r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kumimoji="1" lang="ja-JP" altLang="en-US" sz="2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9" name="テキスト ボックス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58075" y="3741536"/>
                <a:ext cx="918328" cy="461665"/>
              </a:xfrm>
              <a:prstGeom prst="rect">
                <a:avLst/>
              </a:prstGeom>
              <a:blipFill rotWithShape="0">
                <a:blip r:embed="rId3"/>
                <a:stretch>
                  <a:fillRect r="-1325" b="-1710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テキスト ボックス 9"/>
          <p:cNvSpPr txBox="1"/>
          <p:nvPr/>
        </p:nvSpPr>
        <p:spPr>
          <a:xfrm>
            <a:off x="8372069" y="3775150"/>
            <a:ext cx="31373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solidFill>
                  <a:srgbClr val="FF0000"/>
                </a:solidFill>
              </a:rPr>
              <a:t>速度ベクトル＝単位接ベクトル</a:t>
            </a:r>
          </a:p>
        </p:txBody>
      </p:sp>
      <p:cxnSp>
        <p:nvCxnSpPr>
          <p:cNvPr id="3" name="直線矢印コネクタ 2"/>
          <p:cNvCxnSpPr/>
          <p:nvPr/>
        </p:nvCxnSpPr>
        <p:spPr>
          <a:xfrm flipH="1" flipV="1">
            <a:off x="5756856" y="4327301"/>
            <a:ext cx="772733" cy="229399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線矢印コネクタ 5"/>
          <p:cNvCxnSpPr/>
          <p:nvPr/>
        </p:nvCxnSpPr>
        <p:spPr>
          <a:xfrm>
            <a:off x="6529589" y="4546242"/>
            <a:ext cx="1375979" cy="360609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テキスト ボックス 12"/>
              <p:cNvSpPr txBox="1"/>
              <p:nvPr/>
            </p:nvSpPr>
            <p:spPr>
              <a:xfrm>
                <a:off x="7905568" y="4676920"/>
                <a:ext cx="87293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𝑁</m:t>
                      </m:r>
                      <m:r>
                        <a:rPr kumimoji="1" lang="en-US" altLang="ja-JP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kumimoji="1" lang="en-US" altLang="ja-JP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kumimoji="1" lang="en-US" altLang="ja-JP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kumimoji="1" lang="ja-JP" altLang="en-US" sz="24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13" name="テキスト ボックス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05568" y="4676920"/>
                <a:ext cx="872931" cy="461665"/>
              </a:xfrm>
              <a:prstGeom prst="rect">
                <a:avLst/>
              </a:prstGeom>
              <a:blipFill rotWithShape="0">
                <a:blip r:embed="rId4"/>
                <a:stretch>
                  <a:fillRect r="-1399" b="-1710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テキスト ボックス 13"/>
          <p:cNvSpPr txBox="1"/>
          <p:nvPr/>
        </p:nvSpPr>
        <p:spPr>
          <a:xfrm>
            <a:off x="8686926" y="4710921"/>
            <a:ext cx="33374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>
                <a:solidFill>
                  <a:schemeClr val="accent4">
                    <a:lumMod val="75000"/>
                  </a:schemeClr>
                </a:solidFill>
              </a:rPr>
              <a:t>進行方向左側の</a:t>
            </a:r>
            <a:r>
              <a:rPr lang="ja-JP" altLang="en-US" dirty="0">
                <a:solidFill>
                  <a:srgbClr val="00B050"/>
                </a:solidFill>
              </a:rPr>
              <a:t>単位法ベクトル</a:t>
            </a:r>
          </a:p>
        </p:txBody>
      </p:sp>
      <p:sp>
        <p:nvSpPr>
          <p:cNvPr id="2" name="平行四辺形 1"/>
          <p:cNvSpPr/>
          <p:nvPr/>
        </p:nvSpPr>
        <p:spPr>
          <a:xfrm rot="1052601">
            <a:off x="2875339" y="1960554"/>
            <a:ext cx="7375213" cy="4346364"/>
          </a:xfrm>
          <a:prstGeom prst="parallelogram">
            <a:avLst>
              <a:gd name="adj" fmla="val 70866"/>
            </a:avLst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6213148" y="5835490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>
                <a:solidFill>
                  <a:schemeClr val="accent4">
                    <a:lumMod val="75000"/>
                  </a:schemeClr>
                </a:solidFill>
              </a:rPr>
              <a:t>裏</a:t>
            </a:r>
            <a:endParaRPr kumimoji="1" lang="ja-JP" altLang="en-US" dirty="0">
              <a:solidFill>
                <a:schemeClr val="accent4">
                  <a:lumMod val="75000"/>
                </a:schemeClr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テキスト ボックス 15"/>
              <p:cNvSpPr txBox="1"/>
              <p:nvPr/>
            </p:nvSpPr>
            <p:spPr>
              <a:xfrm>
                <a:off x="4878794" y="4313975"/>
                <a:ext cx="99847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kumimoji="1" lang="en-US" altLang="ja-JP" sz="2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′′(</m:t>
                      </m:r>
                      <m:r>
                        <a:rPr kumimoji="1" lang="en-US" altLang="ja-JP" sz="2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kumimoji="1" lang="en-US" altLang="ja-JP" sz="2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kumimoji="1" lang="ja-JP" altLang="en-US" sz="24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6" name="テキスト ボックス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8794" y="4313975"/>
                <a:ext cx="998478" cy="461665"/>
              </a:xfrm>
              <a:prstGeom prst="rect">
                <a:avLst/>
              </a:prstGeom>
              <a:blipFill rotWithShape="0">
                <a:blip r:embed="rId5"/>
                <a:stretch>
                  <a:fillRect r="-1220" b="-1866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テキスト ボックス 16"/>
          <p:cNvSpPr txBox="1"/>
          <p:nvPr/>
        </p:nvSpPr>
        <p:spPr>
          <a:xfrm>
            <a:off x="1435868" y="4372034"/>
            <a:ext cx="35878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>
                <a:solidFill>
                  <a:srgbClr val="0070C0"/>
                </a:solidFill>
              </a:rPr>
              <a:t>法ベクトルの一つ＝加速度ベクトル</a:t>
            </a: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10079177" y="326141"/>
            <a:ext cx="1846659" cy="306750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この定義では</a:t>
            </a:r>
            <a:endParaRPr lang="en-US" altLang="ja-JP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進行方向右側に曲がるときは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加速度ベクトルは</a:t>
            </a:r>
            <a:endParaRPr lang="en-US" altLang="ja-JP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左側の法ベクトルとは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平行と言っても</a:t>
            </a:r>
            <a:endParaRPr lang="en-US" altLang="ja-JP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逆を向くので</a:t>
            </a:r>
            <a:endParaRPr kumimoji="1" lang="ja-JP" altLang="en-US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695658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円弧 3"/>
          <p:cNvSpPr/>
          <p:nvPr/>
        </p:nvSpPr>
        <p:spPr>
          <a:xfrm rot="6648864">
            <a:off x="2161792" y="-375792"/>
            <a:ext cx="6996941" cy="4512216"/>
          </a:xfrm>
          <a:prstGeom prst="arc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056437" y="566670"/>
            <a:ext cx="384913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>
                <a:solidFill>
                  <a:srgbClr val="FF0000"/>
                </a:solidFill>
              </a:rPr>
              <a:t>弧長パラメーター表示された</a:t>
            </a:r>
            <a:endParaRPr kumimoji="1" lang="en-US" altLang="ja-JP" sz="2400" dirty="0">
              <a:solidFill>
                <a:srgbClr val="FF0000"/>
              </a:solidFill>
            </a:endParaRPr>
          </a:p>
          <a:p>
            <a:pPr algn="ctr"/>
            <a:r>
              <a:rPr lang="ja-JP" altLang="en-US" sz="2400" dirty="0">
                <a:solidFill>
                  <a:schemeClr val="accent4">
                    <a:lumMod val="75000"/>
                  </a:schemeClr>
                </a:solidFill>
              </a:rPr>
              <a:t>平面</a:t>
            </a:r>
            <a:r>
              <a:rPr kumimoji="1" lang="ja-JP" altLang="en-US" sz="2400" dirty="0">
                <a:solidFill>
                  <a:srgbClr val="FF0000"/>
                </a:solidFill>
              </a:rPr>
              <a:t>曲線</a:t>
            </a:r>
          </a:p>
        </p:txBody>
      </p:sp>
      <p:cxnSp>
        <p:nvCxnSpPr>
          <p:cNvPr id="7" name="直線矢印コネクタ 6"/>
          <p:cNvCxnSpPr/>
          <p:nvPr/>
        </p:nvCxnSpPr>
        <p:spPr>
          <a:xfrm flipV="1">
            <a:off x="6529589" y="3709115"/>
            <a:ext cx="991673" cy="837127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/>
              <p:cNvSpPr txBox="1"/>
              <p:nvPr/>
            </p:nvSpPr>
            <p:spPr>
              <a:xfrm>
                <a:off x="6393453" y="4556700"/>
                <a:ext cx="84568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kumimoji="1" lang="en-US" altLang="ja-JP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kumimoji="1" lang="en-US" altLang="ja-JP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kumimoji="1" lang="en-US" altLang="ja-JP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kumimoji="1" lang="ja-JP" altLang="en-US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" name="テキスト ボックス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93453" y="4556700"/>
                <a:ext cx="845681" cy="461665"/>
              </a:xfrm>
              <a:prstGeom prst="rect">
                <a:avLst/>
              </a:prstGeom>
              <a:blipFill rotWithShape="0">
                <a:blip r:embed="rId2"/>
                <a:stretch>
                  <a:fillRect r="-1439" b="-1710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/>
              <p:cNvSpPr txBox="1"/>
              <p:nvPr/>
            </p:nvSpPr>
            <p:spPr>
              <a:xfrm>
                <a:off x="7458075" y="3741536"/>
                <a:ext cx="91832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′(</m:t>
                      </m:r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kumimoji="1" lang="ja-JP" altLang="en-US" sz="2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9" name="テキスト ボックス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58075" y="3741536"/>
                <a:ext cx="918328" cy="461665"/>
              </a:xfrm>
              <a:prstGeom prst="rect">
                <a:avLst/>
              </a:prstGeom>
              <a:blipFill rotWithShape="0">
                <a:blip r:embed="rId3"/>
                <a:stretch>
                  <a:fillRect r="-1325" b="-1710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テキスト ボックス 9"/>
          <p:cNvSpPr txBox="1"/>
          <p:nvPr/>
        </p:nvSpPr>
        <p:spPr>
          <a:xfrm>
            <a:off x="8372069" y="3775150"/>
            <a:ext cx="31373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solidFill>
                  <a:srgbClr val="FF0000"/>
                </a:solidFill>
              </a:rPr>
              <a:t>速度ベクトル＝単位接ベクトル</a:t>
            </a:r>
          </a:p>
        </p:txBody>
      </p:sp>
      <p:cxnSp>
        <p:nvCxnSpPr>
          <p:cNvPr id="3" name="直線矢印コネクタ 2"/>
          <p:cNvCxnSpPr/>
          <p:nvPr/>
        </p:nvCxnSpPr>
        <p:spPr>
          <a:xfrm flipH="1" flipV="1">
            <a:off x="5756856" y="4327301"/>
            <a:ext cx="772733" cy="229399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線矢印コネクタ 5"/>
          <p:cNvCxnSpPr/>
          <p:nvPr/>
        </p:nvCxnSpPr>
        <p:spPr>
          <a:xfrm>
            <a:off x="6529589" y="4546242"/>
            <a:ext cx="1375979" cy="360609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テキスト ボックス 12"/>
              <p:cNvSpPr txBox="1"/>
              <p:nvPr/>
            </p:nvSpPr>
            <p:spPr>
              <a:xfrm>
                <a:off x="7905568" y="4676920"/>
                <a:ext cx="87293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𝑁</m:t>
                      </m:r>
                      <m:r>
                        <a:rPr kumimoji="1" lang="en-US" altLang="ja-JP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kumimoji="1" lang="en-US" altLang="ja-JP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kumimoji="1" lang="en-US" altLang="ja-JP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kumimoji="1" lang="ja-JP" altLang="en-US" sz="24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13" name="テキスト ボックス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05568" y="4676920"/>
                <a:ext cx="872931" cy="461665"/>
              </a:xfrm>
              <a:prstGeom prst="rect">
                <a:avLst/>
              </a:prstGeom>
              <a:blipFill rotWithShape="0">
                <a:blip r:embed="rId4"/>
                <a:stretch>
                  <a:fillRect r="-1399" b="-1710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テキスト ボックス 13"/>
          <p:cNvSpPr txBox="1"/>
          <p:nvPr/>
        </p:nvSpPr>
        <p:spPr>
          <a:xfrm>
            <a:off x="8686926" y="4710921"/>
            <a:ext cx="33374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>
                <a:solidFill>
                  <a:schemeClr val="accent4">
                    <a:lumMod val="75000"/>
                  </a:schemeClr>
                </a:solidFill>
              </a:rPr>
              <a:t>進行方向左側の</a:t>
            </a:r>
            <a:r>
              <a:rPr lang="ja-JP" altLang="en-US" dirty="0">
                <a:solidFill>
                  <a:srgbClr val="00B050"/>
                </a:solidFill>
              </a:rPr>
              <a:t>単位法ベクトル</a:t>
            </a:r>
          </a:p>
        </p:txBody>
      </p:sp>
      <p:sp>
        <p:nvSpPr>
          <p:cNvPr id="2" name="平行四辺形 1"/>
          <p:cNvSpPr/>
          <p:nvPr/>
        </p:nvSpPr>
        <p:spPr>
          <a:xfrm rot="1052601">
            <a:off x="2875339" y="1960554"/>
            <a:ext cx="7375213" cy="4346364"/>
          </a:xfrm>
          <a:prstGeom prst="parallelogram">
            <a:avLst>
              <a:gd name="adj" fmla="val 70866"/>
            </a:avLst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6213148" y="5835490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>
                <a:solidFill>
                  <a:schemeClr val="accent4">
                    <a:lumMod val="75000"/>
                  </a:schemeClr>
                </a:solidFill>
              </a:rPr>
              <a:t>裏</a:t>
            </a:r>
            <a:endParaRPr kumimoji="1" lang="ja-JP" altLang="en-US" dirty="0">
              <a:solidFill>
                <a:schemeClr val="accent4">
                  <a:lumMod val="75000"/>
                </a:schemeClr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テキスト ボックス 16"/>
              <p:cNvSpPr txBox="1"/>
              <p:nvPr/>
            </p:nvSpPr>
            <p:spPr>
              <a:xfrm>
                <a:off x="1841055" y="4379563"/>
                <a:ext cx="159056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ja-JP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σ</m:t>
                    </m:r>
                    <m:d>
                      <m:dPr>
                        <m:ctrlPr>
                          <a:rPr lang="en-US" altLang="ja-JP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ja-JP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</m:oMath>
                </a14:m>
                <a:r>
                  <a:rPr lang="en-US" altLang="ja-JP" dirty="0">
                    <a:solidFill>
                      <a:srgbClr val="FF0000"/>
                    </a:solidFill>
                  </a:rPr>
                  <a:t>:</a:t>
                </a:r>
                <a:r>
                  <a:rPr lang="ja-JP" altLang="en-US" dirty="0">
                    <a:solidFill>
                      <a:srgbClr val="FF0000"/>
                    </a:solidFill>
                  </a:rPr>
                  <a:t>曲率</a:t>
                </a:r>
                <a:r>
                  <a:rPr lang="ja-JP" altLang="en-US" dirty="0">
                    <a:solidFill>
                      <a:schemeClr val="accent4">
                        <a:lumMod val="75000"/>
                      </a:schemeClr>
                    </a:solidFill>
                  </a:rPr>
                  <a:t>は負</a:t>
                </a:r>
              </a:p>
            </p:txBody>
          </p:sp>
        </mc:Choice>
        <mc:Fallback xmlns="">
          <p:sp>
            <p:nvSpPr>
              <p:cNvPr id="17" name="テキスト ボックス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41055" y="4379563"/>
                <a:ext cx="1590564" cy="369332"/>
              </a:xfrm>
              <a:prstGeom prst="rect">
                <a:avLst/>
              </a:prstGeom>
              <a:blipFill rotWithShape="0">
                <a:blip r:embed="rId5"/>
                <a:stretch>
                  <a:fillRect t="-13115" r="-3065" b="-2623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テキスト ボックス 17"/>
              <p:cNvSpPr txBox="1"/>
              <p:nvPr/>
            </p:nvSpPr>
            <p:spPr>
              <a:xfrm>
                <a:off x="3274163" y="4315409"/>
                <a:ext cx="26176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altLang="ja-JP" sz="2400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σ</m:t>
                      </m:r>
                      <m:d>
                        <m:dPr>
                          <m:ctrlPr>
                            <a:rPr kumimoji="1" lang="en-US" altLang="ja-JP" sz="2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kumimoji="1" lang="en-US" altLang="ja-JP" sz="2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kumimoji="1" lang="en-US" altLang="ja-JP" sz="2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𝑁</m:t>
                      </m:r>
                      <m:r>
                        <a:rPr kumimoji="1" lang="en-US" altLang="ja-JP" sz="2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kumimoji="1" lang="en-US" altLang="ja-JP" sz="2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kumimoji="1" lang="en-US" altLang="ja-JP" sz="2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)=</m:t>
                      </m:r>
                      <m:r>
                        <a:rPr kumimoji="1" lang="en-US" altLang="ja-JP" sz="2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kumimoji="1" lang="en-US" altLang="ja-JP" sz="2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′′(</m:t>
                      </m:r>
                      <m:r>
                        <a:rPr kumimoji="1" lang="en-US" altLang="ja-JP" sz="2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kumimoji="1" lang="en-US" altLang="ja-JP" sz="2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kumimoji="1" lang="ja-JP" altLang="en-US" sz="24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8" name="テキスト ボックス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4163" y="4315409"/>
                <a:ext cx="2617600" cy="461665"/>
              </a:xfrm>
              <a:prstGeom prst="rect">
                <a:avLst/>
              </a:prstGeom>
              <a:blipFill rotWithShape="0">
                <a:blip r:embed="rId6"/>
                <a:stretch>
                  <a:fillRect b="-1710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テキスト ボックス 15"/>
          <p:cNvSpPr txBox="1"/>
          <p:nvPr/>
        </p:nvSpPr>
        <p:spPr>
          <a:xfrm>
            <a:off x="9525179" y="326141"/>
            <a:ext cx="2400657" cy="298575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曲率はマイナスになりますが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そもそも進行方向の</a:t>
            </a:r>
            <a:endParaRPr lang="en-US" altLang="ja-JP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左とか右とか言うのは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平面のどちらが表か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どちらが上かと</a:t>
            </a:r>
            <a:endParaRPr lang="en-US" altLang="ja-JP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言ってもよいのですが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その向きがわかって</a:t>
            </a:r>
            <a:endParaRPr lang="en-US" altLang="ja-JP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初めて判断できるものです</a:t>
            </a:r>
            <a:endParaRPr kumimoji="1" lang="ja-JP" altLang="en-US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630203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000"/>
    </mc:Choice>
    <mc:Fallback xmlns="">
      <p:transition spd="slow" advTm="15000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円弧 3"/>
          <p:cNvSpPr/>
          <p:nvPr/>
        </p:nvSpPr>
        <p:spPr>
          <a:xfrm rot="6648864">
            <a:off x="2161792" y="-375792"/>
            <a:ext cx="6996941" cy="4512216"/>
          </a:xfrm>
          <a:prstGeom prst="arc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056437" y="566670"/>
            <a:ext cx="384913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>
                <a:solidFill>
                  <a:srgbClr val="FF0000"/>
                </a:solidFill>
              </a:rPr>
              <a:t>弧長パラメーター表示された</a:t>
            </a:r>
            <a:endParaRPr kumimoji="1" lang="en-US" altLang="ja-JP" sz="2400" dirty="0">
              <a:solidFill>
                <a:srgbClr val="FF0000"/>
              </a:solidFill>
            </a:endParaRPr>
          </a:p>
          <a:p>
            <a:pPr algn="ctr"/>
            <a:r>
              <a:rPr kumimoji="1" lang="ja-JP" altLang="en-US" sz="2400" dirty="0">
                <a:solidFill>
                  <a:srgbClr val="FF0000"/>
                </a:solidFill>
              </a:rPr>
              <a:t>空間曲線</a:t>
            </a:r>
          </a:p>
        </p:txBody>
      </p:sp>
      <p:cxnSp>
        <p:nvCxnSpPr>
          <p:cNvPr id="7" name="直線矢印コネクタ 6"/>
          <p:cNvCxnSpPr/>
          <p:nvPr/>
        </p:nvCxnSpPr>
        <p:spPr>
          <a:xfrm flipV="1">
            <a:off x="6529589" y="3709115"/>
            <a:ext cx="991673" cy="837127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/>
              <p:cNvSpPr txBox="1"/>
              <p:nvPr/>
            </p:nvSpPr>
            <p:spPr>
              <a:xfrm>
                <a:off x="6393453" y="4556700"/>
                <a:ext cx="84568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kumimoji="1" lang="en-US" altLang="ja-JP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kumimoji="1" lang="en-US" altLang="ja-JP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kumimoji="1" lang="en-US" altLang="ja-JP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kumimoji="1" lang="ja-JP" altLang="en-US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" name="テキスト ボックス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93453" y="4556700"/>
                <a:ext cx="845681" cy="461665"/>
              </a:xfrm>
              <a:prstGeom prst="rect">
                <a:avLst/>
              </a:prstGeom>
              <a:blipFill rotWithShape="0">
                <a:blip r:embed="rId2"/>
                <a:stretch>
                  <a:fillRect r="-1439" b="-1710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/>
              <p:cNvSpPr txBox="1"/>
              <p:nvPr/>
            </p:nvSpPr>
            <p:spPr>
              <a:xfrm>
                <a:off x="7458075" y="3741536"/>
                <a:ext cx="91832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′(</m:t>
                      </m:r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kumimoji="1" lang="ja-JP" altLang="en-US" sz="2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9" name="テキスト ボックス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58075" y="3741536"/>
                <a:ext cx="918328" cy="461665"/>
              </a:xfrm>
              <a:prstGeom prst="rect">
                <a:avLst/>
              </a:prstGeom>
              <a:blipFill rotWithShape="0">
                <a:blip r:embed="rId3"/>
                <a:stretch>
                  <a:fillRect r="-1325" b="-1710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テキスト ボックス 9"/>
          <p:cNvSpPr txBox="1"/>
          <p:nvPr/>
        </p:nvSpPr>
        <p:spPr>
          <a:xfrm>
            <a:off x="8372069" y="3775150"/>
            <a:ext cx="31373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solidFill>
                  <a:srgbClr val="FF0000"/>
                </a:solidFill>
              </a:rPr>
              <a:t>速度ベクトル＝単位接ベクトル</a:t>
            </a:r>
          </a:p>
        </p:txBody>
      </p:sp>
      <p:cxnSp>
        <p:nvCxnSpPr>
          <p:cNvPr id="3" name="直線矢印コネクタ 2"/>
          <p:cNvCxnSpPr/>
          <p:nvPr/>
        </p:nvCxnSpPr>
        <p:spPr>
          <a:xfrm flipH="1" flipV="1">
            <a:off x="5756856" y="4327301"/>
            <a:ext cx="772733" cy="229399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テキスト ボックス 10"/>
              <p:cNvSpPr txBox="1"/>
              <p:nvPr/>
            </p:nvSpPr>
            <p:spPr>
              <a:xfrm>
                <a:off x="4878794" y="4313975"/>
                <a:ext cx="99847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kumimoji="1" lang="en-US" altLang="ja-JP" sz="2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′′(</m:t>
                      </m:r>
                      <m:r>
                        <a:rPr kumimoji="1" lang="en-US" altLang="ja-JP" sz="2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kumimoji="1" lang="en-US" altLang="ja-JP" sz="2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kumimoji="1" lang="ja-JP" altLang="en-US" sz="24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1" name="テキスト ボックス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8794" y="4313975"/>
                <a:ext cx="998478" cy="461665"/>
              </a:xfrm>
              <a:prstGeom prst="rect">
                <a:avLst/>
              </a:prstGeom>
              <a:blipFill rotWithShape="0">
                <a:blip r:embed="rId4"/>
                <a:stretch>
                  <a:fillRect r="-1220" b="-1866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テキスト ボックス 12"/>
          <p:cNvSpPr txBox="1"/>
          <p:nvPr/>
        </p:nvSpPr>
        <p:spPr>
          <a:xfrm>
            <a:off x="1435868" y="4372034"/>
            <a:ext cx="35878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>
                <a:solidFill>
                  <a:srgbClr val="0070C0"/>
                </a:solidFill>
              </a:rPr>
              <a:t>法ベクトルの一つ＝加速度ベクトル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0633174" y="326141"/>
            <a:ext cx="1292662" cy="277255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３次元空間の中でも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弧長パラメーターなら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加速度ベクトルはやはり</a:t>
            </a:r>
            <a:endParaRPr lang="en-US" altLang="ja-JP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速度ベクトルと直交します</a:t>
            </a:r>
            <a:endParaRPr kumimoji="1" lang="ja-JP" altLang="en-US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651649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円弧 3"/>
          <p:cNvSpPr/>
          <p:nvPr/>
        </p:nvSpPr>
        <p:spPr>
          <a:xfrm rot="6648864">
            <a:off x="2161792" y="-375792"/>
            <a:ext cx="6996941" cy="4512216"/>
          </a:xfrm>
          <a:prstGeom prst="arc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056437" y="566670"/>
            <a:ext cx="384913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>
                <a:solidFill>
                  <a:srgbClr val="FF0000"/>
                </a:solidFill>
              </a:rPr>
              <a:t>弧長パラメーター表示された</a:t>
            </a:r>
            <a:endParaRPr kumimoji="1" lang="en-US" altLang="ja-JP" sz="2400" dirty="0">
              <a:solidFill>
                <a:srgbClr val="FF0000"/>
              </a:solidFill>
            </a:endParaRPr>
          </a:p>
          <a:p>
            <a:pPr algn="ctr"/>
            <a:r>
              <a:rPr kumimoji="1" lang="ja-JP" altLang="en-US" sz="2400" dirty="0">
                <a:solidFill>
                  <a:srgbClr val="FF0000"/>
                </a:solidFill>
              </a:rPr>
              <a:t>空間曲線</a:t>
            </a:r>
          </a:p>
        </p:txBody>
      </p:sp>
      <p:cxnSp>
        <p:nvCxnSpPr>
          <p:cNvPr id="7" name="直線矢印コネクタ 6"/>
          <p:cNvCxnSpPr/>
          <p:nvPr/>
        </p:nvCxnSpPr>
        <p:spPr>
          <a:xfrm flipV="1">
            <a:off x="6529589" y="3709115"/>
            <a:ext cx="991673" cy="837127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/>
              <p:cNvSpPr txBox="1"/>
              <p:nvPr/>
            </p:nvSpPr>
            <p:spPr>
              <a:xfrm>
                <a:off x="6393453" y="4556700"/>
                <a:ext cx="84568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kumimoji="1" lang="en-US" altLang="ja-JP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kumimoji="1" lang="en-US" altLang="ja-JP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kumimoji="1" lang="en-US" altLang="ja-JP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kumimoji="1" lang="ja-JP" altLang="en-US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" name="テキスト ボックス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93453" y="4556700"/>
                <a:ext cx="845681" cy="461665"/>
              </a:xfrm>
              <a:prstGeom prst="rect">
                <a:avLst/>
              </a:prstGeom>
              <a:blipFill rotWithShape="0">
                <a:blip r:embed="rId2"/>
                <a:stretch>
                  <a:fillRect r="-1439" b="-1710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/>
              <p:cNvSpPr txBox="1"/>
              <p:nvPr/>
            </p:nvSpPr>
            <p:spPr>
              <a:xfrm>
                <a:off x="7458075" y="3741536"/>
                <a:ext cx="91832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′(</m:t>
                      </m:r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kumimoji="1" lang="ja-JP" altLang="en-US" sz="2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9" name="テキスト ボックス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58075" y="3741536"/>
                <a:ext cx="918328" cy="461665"/>
              </a:xfrm>
              <a:prstGeom prst="rect">
                <a:avLst/>
              </a:prstGeom>
              <a:blipFill rotWithShape="0">
                <a:blip r:embed="rId3"/>
                <a:stretch>
                  <a:fillRect r="-1325" b="-1710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テキスト ボックス 9"/>
          <p:cNvSpPr txBox="1"/>
          <p:nvPr/>
        </p:nvSpPr>
        <p:spPr>
          <a:xfrm>
            <a:off x="8372069" y="3775150"/>
            <a:ext cx="31373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solidFill>
                  <a:srgbClr val="FF0000"/>
                </a:solidFill>
              </a:rPr>
              <a:t>速度ベクトル＝単位接ベクトル</a:t>
            </a:r>
          </a:p>
        </p:txBody>
      </p:sp>
      <p:cxnSp>
        <p:nvCxnSpPr>
          <p:cNvPr id="3" name="直線矢印コネクタ 2"/>
          <p:cNvCxnSpPr/>
          <p:nvPr/>
        </p:nvCxnSpPr>
        <p:spPr>
          <a:xfrm flipH="1" flipV="1">
            <a:off x="5756856" y="4327301"/>
            <a:ext cx="772733" cy="229399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テキスト ボックス 10"/>
              <p:cNvSpPr txBox="1"/>
              <p:nvPr/>
            </p:nvSpPr>
            <p:spPr>
              <a:xfrm>
                <a:off x="4878794" y="4313975"/>
                <a:ext cx="99847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kumimoji="1" lang="en-US" altLang="ja-JP" sz="2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′′(</m:t>
                      </m:r>
                      <m:r>
                        <a:rPr kumimoji="1" lang="en-US" altLang="ja-JP" sz="2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kumimoji="1" lang="en-US" altLang="ja-JP" sz="2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kumimoji="1" lang="ja-JP" altLang="en-US" sz="24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1" name="テキスト ボックス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8794" y="4313975"/>
                <a:ext cx="998478" cy="461665"/>
              </a:xfrm>
              <a:prstGeom prst="rect">
                <a:avLst/>
              </a:prstGeom>
              <a:blipFill rotWithShape="0">
                <a:blip r:embed="rId4"/>
                <a:stretch>
                  <a:fillRect r="-1220" b="-1866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テキスト ボックス 12"/>
          <p:cNvSpPr txBox="1"/>
          <p:nvPr/>
        </p:nvSpPr>
        <p:spPr>
          <a:xfrm>
            <a:off x="1435868" y="4372034"/>
            <a:ext cx="35878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>
                <a:solidFill>
                  <a:srgbClr val="0070C0"/>
                </a:solidFill>
              </a:rPr>
              <a:t>法ベクトルの一つ＝加速度ベクトル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6213148" y="5835490"/>
            <a:ext cx="16979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>
                <a:solidFill>
                  <a:schemeClr val="accent4">
                    <a:lumMod val="75000"/>
                  </a:schemeClr>
                </a:solidFill>
              </a:rPr>
              <a:t>表も裏も無い！</a:t>
            </a:r>
            <a:endParaRPr kumimoji="1" lang="ja-JP" altLang="en-US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9802178" y="326141"/>
            <a:ext cx="2123658" cy="325185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ところが３次元空間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これは地表近くとかではなくて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宇宙空間の真っただ中を</a:t>
            </a:r>
            <a:endParaRPr lang="en-US" altLang="ja-JP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思い浮かべてほしいのですが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その中では表も裏も</a:t>
            </a:r>
            <a:endParaRPr lang="en-US" altLang="ja-JP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上も下もありませんから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もちろん左も右もありません</a:t>
            </a:r>
            <a:endParaRPr kumimoji="1" lang="ja-JP" altLang="en-US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212665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000"/>
    </mc:Choice>
    <mc:Fallback xmlns="">
      <p:transition spd="slow" advTm="15000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円弧 3"/>
          <p:cNvSpPr/>
          <p:nvPr/>
        </p:nvSpPr>
        <p:spPr>
          <a:xfrm rot="6648864">
            <a:off x="2161792" y="-375792"/>
            <a:ext cx="6996941" cy="4512216"/>
          </a:xfrm>
          <a:prstGeom prst="arc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491315" y="570532"/>
            <a:ext cx="27719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>
                <a:solidFill>
                  <a:srgbClr val="FF0000"/>
                </a:solidFill>
              </a:rPr>
              <a:t>主法線単位ベクトル</a:t>
            </a:r>
            <a:endParaRPr kumimoji="1" lang="en-US" altLang="ja-JP" sz="2400" dirty="0">
              <a:solidFill>
                <a:srgbClr val="FF0000"/>
              </a:solidFill>
            </a:endParaRPr>
          </a:p>
        </p:txBody>
      </p:sp>
      <p:cxnSp>
        <p:nvCxnSpPr>
          <p:cNvPr id="7" name="直線矢印コネクタ 6"/>
          <p:cNvCxnSpPr/>
          <p:nvPr/>
        </p:nvCxnSpPr>
        <p:spPr>
          <a:xfrm flipV="1">
            <a:off x="6529589" y="3709115"/>
            <a:ext cx="991673" cy="837127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/>
              <p:cNvSpPr txBox="1"/>
              <p:nvPr/>
            </p:nvSpPr>
            <p:spPr>
              <a:xfrm>
                <a:off x="6393453" y="4556700"/>
                <a:ext cx="84568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kumimoji="1" lang="en-US" altLang="ja-JP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kumimoji="1" lang="en-US" altLang="ja-JP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kumimoji="1" lang="en-US" altLang="ja-JP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kumimoji="1" lang="ja-JP" altLang="en-US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" name="テキスト ボックス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93453" y="4556700"/>
                <a:ext cx="845681" cy="461665"/>
              </a:xfrm>
              <a:prstGeom prst="rect">
                <a:avLst/>
              </a:prstGeom>
              <a:blipFill rotWithShape="0">
                <a:blip r:embed="rId2"/>
                <a:stretch>
                  <a:fillRect r="-1439" b="-1710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/>
              <p:cNvSpPr txBox="1"/>
              <p:nvPr/>
            </p:nvSpPr>
            <p:spPr>
              <a:xfrm>
                <a:off x="7458075" y="3741536"/>
                <a:ext cx="91832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′(</m:t>
                      </m:r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kumimoji="1" lang="ja-JP" altLang="en-US" sz="2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9" name="テキスト ボックス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58075" y="3741536"/>
                <a:ext cx="918328" cy="461665"/>
              </a:xfrm>
              <a:prstGeom prst="rect">
                <a:avLst/>
              </a:prstGeom>
              <a:blipFill rotWithShape="0">
                <a:blip r:embed="rId3"/>
                <a:stretch>
                  <a:fillRect r="-1325" b="-1710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テキスト ボックス 9"/>
          <p:cNvSpPr txBox="1"/>
          <p:nvPr/>
        </p:nvSpPr>
        <p:spPr>
          <a:xfrm>
            <a:off x="8372069" y="3775150"/>
            <a:ext cx="31373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solidFill>
                  <a:srgbClr val="FF0000"/>
                </a:solidFill>
              </a:rPr>
              <a:t>速度ベクトル＝単位接ベクトル</a:t>
            </a:r>
          </a:p>
        </p:txBody>
      </p:sp>
      <p:cxnSp>
        <p:nvCxnSpPr>
          <p:cNvPr id="3" name="直線矢印コネクタ 2"/>
          <p:cNvCxnSpPr/>
          <p:nvPr/>
        </p:nvCxnSpPr>
        <p:spPr>
          <a:xfrm flipH="1" flipV="1">
            <a:off x="5756856" y="4327301"/>
            <a:ext cx="772733" cy="229399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テキスト ボックス 10"/>
              <p:cNvSpPr txBox="1"/>
              <p:nvPr/>
            </p:nvSpPr>
            <p:spPr>
              <a:xfrm>
                <a:off x="4878794" y="4313975"/>
                <a:ext cx="99847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kumimoji="1" lang="en-US" altLang="ja-JP" sz="2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′′(</m:t>
                      </m:r>
                      <m:r>
                        <a:rPr kumimoji="1" lang="en-US" altLang="ja-JP" sz="2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kumimoji="1" lang="en-US" altLang="ja-JP" sz="2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kumimoji="1" lang="ja-JP" altLang="en-US" sz="24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1" name="テキスト ボックス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8794" y="4313975"/>
                <a:ext cx="998478" cy="461665"/>
              </a:xfrm>
              <a:prstGeom prst="rect">
                <a:avLst/>
              </a:prstGeom>
              <a:blipFill rotWithShape="0">
                <a:blip r:embed="rId4"/>
                <a:stretch>
                  <a:fillRect r="-1220" b="-1866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テキスト ボックス 11"/>
          <p:cNvSpPr txBox="1"/>
          <p:nvPr/>
        </p:nvSpPr>
        <p:spPr>
          <a:xfrm>
            <a:off x="1435868" y="4372034"/>
            <a:ext cx="35878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>
                <a:solidFill>
                  <a:srgbClr val="0070C0"/>
                </a:solidFill>
              </a:rPr>
              <a:t>法ベクトルの一つ＝加速度ベクトル</a:t>
            </a:r>
          </a:p>
        </p:txBody>
      </p:sp>
      <p:cxnSp>
        <p:nvCxnSpPr>
          <p:cNvPr id="6" name="直線矢印コネクタ 5"/>
          <p:cNvCxnSpPr/>
          <p:nvPr/>
        </p:nvCxnSpPr>
        <p:spPr>
          <a:xfrm flipH="1" flipV="1">
            <a:off x="5228823" y="4144482"/>
            <a:ext cx="1300766" cy="401760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テキスト ボックス 12"/>
              <p:cNvSpPr txBox="1"/>
              <p:nvPr/>
            </p:nvSpPr>
            <p:spPr>
              <a:xfrm>
                <a:off x="4749767" y="3393512"/>
                <a:ext cx="2434576" cy="87652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𝑁</m:t>
                      </m:r>
                      <m:d>
                        <m:dPr>
                          <m:ctrlPr>
                            <a:rPr kumimoji="1" lang="en-US" altLang="ja-JP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kumimoji="1" lang="en-US" altLang="ja-JP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kumimoji="1" lang="en-US" altLang="ja-JP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kumimoji="1" lang="en-US" altLang="ja-JP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kumimoji="1" lang="en-US" altLang="ja-JP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′′(</m:t>
                          </m:r>
                          <m:r>
                            <a:rPr kumimoji="1" lang="en-US" altLang="ja-JP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kumimoji="1" lang="en-US" altLang="ja-JP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sSup>
                            <m:sSupPr>
                              <m:ctrlPr>
                                <a:rPr kumimoji="1" lang="en-US" altLang="ja-JP" sz="2400" b="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kumimoji="1" lang="en-US" altLang="ja-JP" sz="2400" b="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||</m:t>
                              </m:r>
                              <m:r>
                                <a:rPr kumimoji="1" lang="en-US" altLang="ja-JP" sz="2400" b="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  <m:sup>
                              <m:r>
                                <a:rPr kumimoji="1" lang="en-US" altLang="ja-JP" sz="2400" b="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′′</m:t>
                              </m:r>
                            </m:sup>
                          </m:sSup>
                          <m:d>
                            <m:dPr>
                              <m:ctrlPr>
                                <a:rPr kumimoji="1" lang="en-US" altLang="ja-JP" sz="2400" b="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kumimoji="1" lang="en-US" altLang="ja-JP" sz="2400" b="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  <m:r>
                            <a:rPr kumimoji="1" lang="en-US" altLang="ja-JP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||</m:t>
                          </m:r>
                        </m:den>
                      </m:f>
                    </m:oMath>
                  </m:oMathPara>
                </a14:m>
                <a:endParaRPr kumimoji="1" lang="ja-JP" altLang="en-US" sz="24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13" name="テキスト ボックス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49767" y="3393512"/>
                <a:ext cx="2434576" cy="87652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テキスト ボックス 13"/>
          <p:cNvSpPr txBox="1"/>
          <p:nvPr/>
        </p:nvSpPr>
        <p:spPr>
          <a:xfrm>
            <a:off x="2765203" y="3670259"/>
            <a:ext cx="21226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</a:rPr>
              <a:t>主法線単位ベクトル</a:t>
            </a: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10356176" y="326141"/>
            <a:ext cx="1569660" cy="233333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そこでとりあえず</a:t>
            </a:r>
            <a:endParaRPr lang="en-US" altLang="ja-JP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加速度ベクトル側の</a:t>
            </a:r>
            <a:endParaRPr lang="en-US" altLang="ja-JP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単位法ベクトルを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主法線単位ベクトルと</a:t>
            </a:r>
            <a:endParaRPr lang="en-US" altLang="ja-JP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呼ぶことにします</a:t>
            </a:r>
            <a:endParaRPr kumimoji="1" lang="ja-JP" altLang="en-US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437614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218</TotalTime>
  <Words>2226</Words>
  <Application>Microsoft Office PowerPoint</Application>
  <PresentationFormat>ワイド画面</PresentationFormat>
  <Paragraphs>480</Paragraphs>
  <Slides>31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31</vt:i4>
      </vt:variant>
    </vt:vector>
  </HeadingPairs>
  <TitlesOfParts>
    <vt:vector size="37" baseType="lpstr">
      <vt:lpstr>BIZ UDPゴシック</vt:lpstr>
      <vt:lpstr>Arial</vt:lpstr>
      <vt:lpstr>Calibri</vt:lpstr>
      <vt:lpstr>Calibri Light</vt:lpstr>
      <vt:lpstr>Cambria Math</vt:lpstr>
      <vt:lpstr>Office テーマ</vt:lpstr>
      <vt:lpstr>曲線と曲面の幾何学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曲線と曲面の幾何学</dc:title>
  <dc:creator>shinkato</dc:creator>
  <cp:lastModifiedBy>加藤　信</cp:lastModifiedBy>
  <cp:revision>35</cp:revision>
  <dcterms:created xsi:type="dcterms:W3CDTF">2020-10-30T08:25:11Z</dcterms:created>
  <dcterms:modified xsi:type="dcterms:W3CDTF">2024-07-03T08:49:02Z</dcterms:modified>
</cp:coreProperties>
</file>