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0" r:id="rId4"/>
    <p:sldId id="271" r:id="rId5"/>
    <p:sldId id="272" r:id="rId6"/>
    <p:sldId id="273" r:id="rId7"/>
    <p:sldId id="259" r:id="rId8"/>
    <p:sldId id="275" r:id="rId9"/>
    <p:sldId id="260" r:id="rId10"/>
    <p:sldId id="274" r:id="rId11"/>
    <p:sldId id="261" r:id="rId12"/>
    <p:sldId id="276" r:id="rId13"/>
    <p:sldId id="262" r:id="rId14"/>
    <p:sldId id="263" r:id="rId15"/>
    <p:sldId id="277" r:id="rId16"/>
    <p:sldId id="264" r:id="rId17"/>
    <p:sldId id="265" r:id="rId18"/>
    <p:sldId id="266" r:id="rId19"/>
    <p:sldId id="267" r:id="rId20"/>
    <p:sldId id="268" r:id="rId21"/>
    <p:sldId id="281" r:id="rId22"/>
    <p:sldId id="282" r:id="rId23"/>
    <p:sldId id="269" r:id="rId24"/>
    <p:sldId id="278" r:id="rId25"/>
    <p:sldId id="279" r:id="rId26"/>
    <p:sldId id="285" r:id="rId27"/>
    <p:sldId id="286" r:id="rId28"/>
    <p:sldId id="287" r:id="rId29"/>
    <p:sldId id="280" r:id="rId30"/>
    <p:sldId id="283" r:id="rId31"/>
    <p:sldId id="284" r:id="rId3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AFBB-B8D3-4B3A-89F7-8E19FE8A003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21E9-8754-4585-A43D-7AEFDEB851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24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AFBB-B8D3-4B3A-89F7-8E19FE8A003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21E9-8754-4585-A43D-7AEFDEB851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42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AFBB-B8D3-4B3A-89F7-8E19FE8A003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21E9-8754-4585-A43D-7AEFDEB851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64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AFBB-B8D3-4B3A-89F7-8E19FE8A003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21E9-8754-4585-A43D-7AEFDEB851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4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AFBB-B8D3-4B3A-89F7-8E19FE8A003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21E9-8754-4585-A43D-7AEFDEB851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349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AFBB-B8D3-4B3A-89F7-8E19FE8A003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21E9-8754-4585-A43D-7AEFDEB851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03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AFBB-B8D3-4B3A-89F7-8E19FE8A003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21E9-8754-4585-A43D-7AEFDEB851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281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AFBB-B8D3-4B3A-89F7-8E19FE8A003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21E9-8754-4585-A43D-7AEFDEB851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1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AFBB-B8D3-4B3A-89F7-8E19FE8A003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21E9-8754-4585-A43D-7AEFDEB851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50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AFBB-B8D3-4B3A-89F7-8E19FE8A003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21E9-8754-4585-A43D-7AEFDEB851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87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AFBB-B8D3-4B3A-89F7-8E19FE8A003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21E9-8754-4585-A43D-7AEFDEB851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43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EAFBB-B8D3-4B3A-89F7-8E19FE8A003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221E9-8754-4585-A43D-7AEFDEB851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75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0.png"/><Relationship Id="rId4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0.png"/><Relationship Id="rId4" Type="http://schemas.openxmlformats.org/officeDocument/2006/relationships/image" Target="../media/image5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0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0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7.pn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21.png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21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7.png"/><Relationship Id="rId9" Type="http://schemas.openxmlformats.org/officeDocument/2006/relationships/image" Target="../media/image22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.png"/><Relationship Id="rId7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.png"/><Relationship Id="rId7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21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3" Type="http://schemas.openxmlformats.org/officeDocument/2006/relationships/image" Target="../media/image2.png"/><Relationship Id="rId7" Type="http://schemas.openxmlformats.org/officeDocument/2006/relationships/image" Target="../media/image2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9.png"/><Relationship Id="rId4" Type="http://schemas.openxmlformats.org/officeDocument/2006/relationships/image" Target="../media/image7.png"/><Relationship Id="rId9" Type="http://schemas.openxmlformats.org/officeDocument/2006/relationships/image" Target="../media/image240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.png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0.png"/><Relationship Id="rId5" Type="http://schemas.openxmlformats.org/officeDocument/2006/relationships/image" Target="../media/image9.png"/><Relationship Id="rId4" Type="http://schemas.openxmlformats.org/officeDocument/2006/relationships/image" Target="../media/image7.png"/><Relationship Id="rId9" Type="http://schemas.openxmlformats.org/officeDocument/2006/relationships/image" Target="../media/image2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曲線と曲面の幾何学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>
                <a:latin typeface="+mj-ea"/>
                <a:ea typeface="+mj-ea"/>
              </a:rPr>
              <a:t>第</a:t>
            </a:r>
            <a:r>
              <a:rPr lang="en-US" altLang="ja-JP" dirty="0">
                <a:latin typeface="+mj-ea"/>
                <a:ea typeface="+mj-ea"/>
              </a:rPr>
              <a:t>6</a:t>
            </a:r>
            <a:r>
              <a:rPr kumimoji="1" lang="ja-JP" altLang="en-US" dirty="0">
                <a:latin typeface="+mj-ea"/>
                <a:ea typeface="+mj-ea"/>
              </a:rPr>
              <a:t>回追加資料</a:t>
            </a:r>
            <a:endParaRPr kumimoji="1" lang="en-US" altLang="ja-JP" dirty="0">
              <a:latin typeface="+mj-ea"/>
              <a:ea typeface="+mj-ea"/>
            </a:endParaRPr>
          </a:p>
          <a:p>
            <a:r>
              <a:rPr lang="en-US" altLang="ja-JP" dirty="0">
                <a:latin typeface="+mj-ea"/>
                <a:ea typeface="+mj-ea"/>
              </a:rPr>
              <a:t>(11</a:t>
            </a:r>
            <a:r>
              <a:rPr lang="ja-JP" altLang="en-US" dirty="0">
                <a:latin typeface="+mj-ea"/>
                <a:ea typeface="+mj-ea"/>
              </a:rPr>
              <a:t>月</a:t>
            </a:r>
            <a:r>
              <a:rPr lang="en-US" altLang="ja-JP">
                <a:latin typeface="+mj-ea"/>
                <a:ea typeface="+mj-ea"/>
              </a:rPr>
              <a:t>5</a:t>
            </a:r>
            <a:r>
              <a:rPr lang="ja-JP" altLang="en-US">
                <a:latin typeface="+mj-ea"/>
                <a:ea typeface="+mj-ea"/>
              </a:rPr>
              <a:t>日</a:t>
            </a:r>
            <a:r>
              <a:rPr lang="en-US" altLang="ja-JP" dirty="0">
                <a:latin typeface="+mj-ea"/>
                <a:ea typeface="+mj-ea"/>
              </a:rPr>
              <a:t>)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187172" y="326141"/>
            <a:ext cx="738664" cy="327910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曲線と曲面の幾何学第６回です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どうぞよろしくお願い致します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824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4878794" y="4313975"/>
                <a:ext cx="9984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′′(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8794" y="4313975"/>
                <a:ext cx="998478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220" b="-18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/>
          <p:cNvSpPr txBox="1"/>
          <p:nvPr/>
        </p:nvSpPr>
        <p:spPr>
          <a:xfrm>
            <a:off x="1435868" y="4372034"/>
            <a:ext cx="3587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</a:rPr>
              <a:t>法ベクトルの一つ＝加速度ベクトル</a:t>
            </a:r>
          </a:p>
        </p:txBody>
      </p: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49767" y="3393512"/>
                <a:ext cx="2434576" cy="8765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kumimoji="1" lang="en-US" altLang="ja-JP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′′(</m:t>
                          </m:r>
                          <m:r>
                            <a:rPr kumimoji="1" lang="en-US" altLang="ja-JP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kumimoji="1" lang="en-US" altLang="ja-JP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kumimoji="1" lang="en-US" altLang="ja-JP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||</m:t>
                              </m:r>
                              <m:r>
                                <a:rPr kumimoji="1" lang="en-US" altLang="ja-JP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kumimoji="1" lang="en-US" altLang="ja-JP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kumimoji="1" lang="en-US" altLang="ja-JP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||</m:t>
                          </m:r>
                        </m:den>
                      </m:f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767" y="3393512"/>
                <a:ext cx="2434576" cy="87652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86468" y="3300927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accent4">
                    <a:lumMod val="75000"/>
                  </a:schemeClr>
                </a:solidFill>
              </a:rPr>
              <a:t>こちら側を左と見なす！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802178" y="326141"/>
            <a:ext cx="2123658" cy="36269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いっそこの加速度ベクトルの方向を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左と思うことにしてしまおう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と言うのが基本的な考え方です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加速度ベクトルが０だと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この左が決められないので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０でないと始めから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仮定しておきます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491315" y="570532"/>
            <a:ext cx="2771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主法線単位ベクトル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811453" y="56667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空間曲線の曲率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3274163" y="4315409"/>
                <a:ext cx="2617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′′(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163" y="4315409"/>
                <a:ext cx="2617600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2145264" y="4394863"/>
                <a:ext cx="11288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: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曲率</a:t>
                </a: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5264" y="4394863"/>
                <a:ext cx="1128899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14754" r="-3784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6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187172" y="326141"/>
            <a:ext cx="738664" cy="329032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これで曲率も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平面曲線同様に定義できますが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536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3274163" y="4315409"/>
                <a:ext cx="2617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′′(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163" y="4315409"/>
                <a:ext cx="2617600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2145264" y="4394863"/>
                <a:ext cx="11288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: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曲率</a:t>
                </a: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5264" y="4394863"/>
                <a:ext cx="1128899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14754" r="-3784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6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79809" y="4787532"/>
            <a:ext cx="2170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accent4">
                    <a:lumMod val="75000"/>
                  </a:schemeClr>
                </a:solidFill>
              </a:rPr>
              <a:t>曲率はいつでも正！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802178" y="326141"/>
            <a:ext cx="2123658" cy="327589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この定義から曲率はいつでも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正と言うことになります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とりあえずこれで曲率は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定義されましたが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３次元空間内での曲がり具合は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もちろんこの曲率一つでは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表しきれません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11453" y="56667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空間曲線の曲率</a:t>
            </a:r>
          </a:p>
        </p:txBody>
      </p:sp>
    </p:spTree>
    <p:extLst>
      <p:ext uri="{BB962C8B-B14F-4D97-AF65-F5344CB8AC3E}">
        <p14:creationId xmlns:p14="http://schemas.microsoft.com/office/powerpoint/2010/main" val="308658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94843" y="554267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接触平面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sp>
        <p:nvSpPr>
          <p:cNvPr id="2" name="平行四辺形 1"/>
          <p:cNvSpPr/>
          <p:nvPr/>
        </p:nvSpPr>
        <p:spPr>
          <a:xfrm rot="1052601">
            <a:off x="3721624" y="2997784"/>
            <a:ext cx="5615927" cy="2635249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63241" y="55809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接触平面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633174" y="326141"/>
            <a:ext cx="1292662" cy="233814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さて速度ベクトルと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主法線単位ベクトルが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張る平面のことを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接触平面と呼びます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63081" y="550626"/>
            <a:ext cx="2771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従法線単位ベクトル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sp>
        <p:nvSpPr>
          <p:cNvPr id="2" name="平行四辺形 1"/>
          <p:cNvSpPr/>
          <p:nvPr/>
        </p:nvSpPr>
        <p:spPr>
          <a:xfrm rot="1052601">
            <a:off x="3721624" y="2997784"/>
            <a:ext cx="5615927" cy="2635249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63241" y="55809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接触平面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28893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)×</m:t>
                      </m:r>
                      <m:r>
                        <a:rPr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2889317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802178" y="326141"/>
            <a:ext cx="2123658" cy="30065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ここで速度ベクトルと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主法線単位ベクトルの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外積をとれば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これは接触平面に垂直な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単位ベクトルとなりますが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これを従法線単位ベクトルと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呼びます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425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sp>
        <p:nvSpPr>
          <p:cNvPr id="2" name="平行四辺形 1"/>
          <p:cNvSpPr/>
          <p:nvPr/>
        </p:nvSpPr>
        <p:spPr>
          <a:xfrm rot="1052601">
            <a:off x="3721624" y="2997784"/>
            <a:ext cx="5615927" cy="2635249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63241" y="55809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接触平面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28893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)×</m:t>
                      </m:r>
                      <m:r>
                        <a:rPr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2889317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26551" y="2022288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accent4">
                    <a:lumMod val="75000"/>
                  </a:schemeClr>
                </a:solidFill>
              </a:rPr>
              <a:t>こちら側を上と見なす！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525179" y="326141"/>
            <a:ext cx="2400657" cy="354840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この従法線単位ベクトルの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方向を上と見なします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速度ベクトル・主法線単位ベクトル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・従法線単位ベクトルは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曲線上の各点ごとに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その点を原点とする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右手系の正規直交基をなします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これをフルネ・セレ枠と呼びます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463081" y="550626"/>
            <a:ext cx="2771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従法線単位ベクトル</a:t>
            </a:r>
          </a:p>
        </p:txBody>
      </p:sp>
    </p:spTree>
    <p:extLst>
      <p:ext uri="{BB962C8B-B14F-4D97-AF65-F5344CB8AC3E}">
        <p14:creationId xmlns:p14="http://schemas.microsoft.com/office/powerpoint/2010/main" val="311955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sp>
        <p:nvSpPr>
          <p:cNvPr id="2" name="平行四辺形 1"/>
          <p:cNvSpPr/>
          <p:nvPr/>
        </p:nvSpPr>
        <p:spPr>
          <a:xfrm rot="1052601">
            <a:off x="3721624" y="2997784"/>
            <a:ext cx="5615927" cy="2635249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63241" y="55809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接触平面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sp>
        <p:nvSpPr>
          <p:cNvPr id="12" name="平行四辺形 11"/>
          <p:cNvSpPr/>
          <p:nvPr/>
        </p:nvSpPr>
        <p:spPr>
          <a:xfrm rot="16200000">
            <a:off x="3677097" y="2466976"/>
            <a:ext cx="5235832" cy="3521598"/>
          </a:xfrm>
          <a:prstGeom prst="parallelogram">
            <a:avLst>
              <a:gd name="adj" fmla="val 30519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592063" y="537988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92D050"/>
                </a:solidFill>
              </a:rPr>
              <a:t>法平面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633174" y="326141"/>
            <a:ext cx="1292662" cy="233814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主法線単位ベクトルと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従法線単位ベクトルが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張る平面のことを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法平面と呼びます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325208" y="55062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法</a:t>
            </a:r>
            <a:r>
              <a:rPr kumimoji="1" lang="ja-JP" altLang="en-US" sz="2400" dirty="0">
                <a:solidFill>
                  <a:srgbClr val="FF0000"/>
                </a:solidFill>
              </a:rPr>
              <a:t>平面</a:t>
            </a:r>
          </a:p>
        </p:txBody>
      </p:sp>
    </p:spTree>
    <p:extLst>
      <p:ext uri="{BB962C8B-B14F-4D97-AF65-F5344CB8AC3E}">
        <p14:creationId xmlns:p14="http://schemas.microsoft.com/office/powerpoint/2010/main" val="121171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sp>
        <p:nvSpPr>
          <p:cNvPr id="2" name="平行四辺形 1"/>
          <p:cNvSpPr/>
          <p:nvPr/>
        </p:nvSpPr>
        <p:spPr>
          <a:xfrm rot="1052601">
            <a:off x="3721624" y="2997784"/>
            <a:ext cx="5615927" cy="2635249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63241" y="55809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接触平面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sp>
        <p:nvSpPr>
          <p:cNvPr id="12" name="平行四辺形 11"/>
          <p:cNvSpPr/>
          <p:nvPr/>
        </p:nvSpPr>
        <p:spPr>
          <a:xfrm rot="16200000">
            <a:off x="3677097" y="2466976"/>
            <a:ext cx="5235832" cy="3521598"/>
          </a:xfrm>
          <a:prstGeom prst="parallelogram">
            <a:avLst>
              <a:gd name="adj" fmla="val 30519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592063" y="537988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92D050"/>
                </a:solidFill>
              </a:rPr>
              <a:t>法平面</a:t>
            </a:r>
          </a:p>
        </p:txBody>
      </p:sp>
      <p:sp>
        <p:nvSpPr>
          <p:cNvPr id="20" name="平行四辺形 19"/>
          <p:cNvSpPr/>
          <p:nvPr/>
        </p:nvSpPr>
        <p:spPr>
          <a:xfrm rot="19215006">
            <a:off x="3970664" y="2449884"/>
            <a:ext cx="5581471" cy="2791525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067441" y="96977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</a:rPr>
              <a:t>展</a:t>
            </a:r>
            <a:r>
              <a:rPr kumimoji="1" lang="ja-JP" altLang="en-US" dirty="0">
                <a:solidFill>
                  <a:srgbClr val="002060"/>
                </a:solidFill>
              </a:rPr>
              <a:t>直平面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633174" y="326141"/>
            <a:ext cx="1292662" cy="233814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また速度ベクトルと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従法線単位ベクトルが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張る平面のことを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展直平面と呼びます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194843" y="554267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展直</a:t>
            </a:r>
            <a:r>
              <a:rPr kumimoji="1" lang="ja-JP" altLang="en-US" sz="2400" dirty="0">
                <a:solidFill>
                  <a:srgbClr val="FF0000"/>
                </a:solidFill>
              </a:rPr>
              <a:t>平面</a:t>
            </a:r>
          </a:p>
        </p:txBody>
      </p:sp>
    </p:spTree>
    <p:extLst>
      <p:ext uri="{BB962C8B-B14F-4D97-AF65-F5344CB8AC3E}">
        <p14:creationId xmlns:p14="http://schemas.microsoft.com/office/powerpoint/2010/main" val="354618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38244" y="554278"/>
            <a:ext cx="2771913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主法線単位ベクトル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rgbClr val="FF0000"/>
                </a:solidFill>
              </a:rPr>
              <a:t>の微分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sp>
        <p:nvSpPr>
          <p:cNvPr id="20" name="平行四辺形 19"/>
          <p:cNvSpPr/>
          <p:nvPr/>
        </p:nvSpPr>
        <p:spPr>
          <a:xfrm rot="19215006">
            <a:off x="3970664" y="2449884"/>
            <a:ext cx="5581471" cy="2791525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067441" y="96977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</a:rPr>
              <a:t>展</a:t>
            </a:r>
            <a:r>
              <a:rPr kumimoji="1" lang="ja-JP" altLang="en-US" dirty="0">
                <a:solidFill>
                  <a:srgbClr val="002060"/>
                </a:solidFill>
              </a:rPr>
              <a:t>直平面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 flipH="1" flipV="1">
            <a:off x="5956750" y="4065059"/>
            <a:ext cx="572840" cy="481183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5614215" y="3610033"/>
                <a:ext cx="9455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4215" y="3610033"/>
                <a:ext cx="945579" cy="461665"/>
              </a:xfrm>
              <a:prstGeom prst="rect">
                <a:avLst/>
              </a:prstGeom>
              <a:blipFill rotWithShape="0">
                <a:blip r:embed="rId6"/>
                <a:stretch>
                  <a:fillRect r="-1290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テキスト ボックス 18"/>
          <p:cNvSpPr txBox="1"/>
          <p:nvPr/>
        </p:nvSpPr>
        <p:spPr>
          <a:xfrm>
            <a:off x="10356176" y="326141"/>
            <a:ext cx="1569660" cy="324223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今主法線単位ベクトルは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常に長さ１ですから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その微分は主法線単位ベクトル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自身と直交します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つまり展直平面に含まれるので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42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86323" y="541155"/>
            <a:ext cx="233910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空間曲線の捩率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sp>
        <p:nvSpPr>
          <p:cNvPr id="20" name="平行四辺形 19"/>
          <p:cNvSpPr/>
          <p:nvPr/>
        </p:nvSpPr>
        <p:spPr>
          <a:xfrm rot="19215006">
            <a:off x="3970664" y="2449884"/>
            <a:ext cx="5581471" cy="2791525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067441" y="96977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</a:rPr>
              <a:t>展</a:t>
            </a:r>
            <a:r>
              <a:rPr kumimoji="1" lang="ja-JP" altLang="en-US" dirty="0">
                <a:solidFill>
                  <a:srgbClr val="002060"/>
                </a:solidFill>
              </a:rPr>
              <a:t>直平面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 flipH="1" flipV="1">
            <a:off x="5956750" y="4065059"/>
            <a:ext cx="572840" cy="481183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平行四辺形 24"/>
          <p:cNvSpPr/>
          <p:nvPr/>
        </p:nvSpPr>
        <p:spPr>
          <a:xfrm rot="19161655">
            <a:off x="5600224" y="3978011"/>
            <a:ext cx="1285893" cy="663416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5614215" y="3610033"/>
                <a:ext cx="9455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4215" y="3610033"/>
                <a:ext cx="945579" cy="461665"/>
              </a:xfrm>
              <a:prstGeom prst="rect">
                <a:avLst/>
              </a:prstGeom>
              <a:blipFill rotWithShape="0">
                <a:blip r:embed="rId6"/>
                <a:stretch>
                  <a:fillRect r="-1290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直線矢印コネクタ 27"/>
          <p:cNvCxnSpPr/>
          <p:nvPr/>
        </p:nvCxnSpPr>
        <p:spPr>
          <a:xfrm flipH="1">
            <a:off x="5955422" y="4546241"/>
            <a:ext cx="574166" cy="4339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V="1">
            <a:off x="6559794" y="3610033"/>
            <a:ext cx="0" cy="936208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5561485" y="4982147"/>
                <a:ext cx="15665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altLang="ja-JP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1485" y="4982147"/>
                <a:ext cx="1566503" cy="461665"/>
              </a:xfrm>
              <a:prstGeom prst="rect">
                <a:avLst/>
              </a:prstGeom>
              <a:blipFill rotWithShape="0">
                <a:blip r:embed="rId7"/>
                <a:stretch>
                  <a:fillRect r="-7393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6485935" y="3275265"/>
                <a:ext cx="14161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τ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5935" y="3275265"/>
                <a:ext cx="1416157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7729991" y="3321675"/>
                <a:ext cx="11080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τ</m:t>
                    </m:r>
                    <m:d>
                      <m:d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: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捩率</a:t>
                </a:r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9991" y="3321675"/>
                <a:ext cx="1108060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15000" r="-4396" b="-2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7068314" y="5000137"/>
                <a:ext cx="11288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: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曲率</a:t>
                </a:r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8314" y="5000137"/>
                <a:ext cx="1128899" cy="369332"/>
              </a:xfrm>
              <a:prstGeom prst="rect">
                <a:avLst/>
              </a:prstGeom>
              <a:blipFill rotWithShape="0">
                <a:blip r:embed="rId10"/>
                <a:stretch>
                  <a:fillRect t="-13115" r="-3784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テキスト ボックス 25"/>
          <p:cNvSpPr txBox="1"/>
          <p:nvPr/>
        </p:nvSpPr>
        <p:spPr>
          <a:xfrm>
            <a:off x="9248180" y="326141"/>
            <a:ext cx="2677656" cy="324704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速度ベクトルと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従法線単位ベクトルの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一次結合で表されます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その従法線単位ベクトル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方向の成分をれいり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またはねじれ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り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つと呼びます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一方速度ベクトル方向の成分は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曲率のマイナス１倍に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なっています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55281" y="347482"/>
            <a:ext cx="1015663" cy="256736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ちなみに捩率の捩は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ねじれるではなく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よじれるという漢字です</a:t>
            </a:r>
          </a:p>
        </p:txBody>
      </p:sp>
    </p:spTree>
    <p:extLst>
      <p:ext uri="{BB962C8B-B14F-4D97-AF65-F5344CB8AC3E}">
        <p14:creationId xmlns:p14="http://schemas.microsoft.com/office/powerpoint/2010/main" val="120621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56437" y="566670"/>
            <a:ext cx="3849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弧長パラメーター表示された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空間曲線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633174" y="326141"/>
            <a:ext cx="1292662" cy="327589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今回は３次元空間の中の曲線の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曲率について考えます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今回も弧長パラメーターで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表示しておきます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760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sp>
        <p:nvSpPr>
          <p:cNvPr id="2" name="平行四辺形 1"/>
          <p:cNvSpPr/>
          <p:nvPr/>
        </p:nvSpPr>
        <p:spPr>
          <a:xfrm rot="1052601">
            <a:off x="3721624" y="2997784"/>
            <a:ext cx="5615927" cy="2635249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63241" y="55809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接触平面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cxnSp>
        <p:nvCxnSpPr>
          <p:cNvPr id="12" name="直線矢印コネクタ 11"/>
          <p:cNvCxnSpPr>
            <a:endCxn id="8" idx="3"/>
          </p:cNvCxnSpPr>
          <p:nvPr/>
        </p:nvCxnSpPr>
        <p:spPr>
          <a:xfrm>
            <a:off x="6529589" y="4556700"/>
            <a:ext cx="709545" cy="2308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7236185" y="4615545"/>
                <a:ext cx="9415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185" y="4615545"/>
                <a:ext cx="941540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テキスト ボックス 18"/>
          <p:cNvSpPr txBox="1"/>
          <p:nvPr/>
        </p:nvSpPr>
        <p:spPr>
          <a:xfrm>
            <a:off x="10356176" y="326141"/>
            <a:ext cx="1569660" cy="325505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一方従法線単位ベクトルも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常に長さ１ですから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その微分は従法線単位ベクトル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自身と直交します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つまり接触平面に含まれますが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438244" y="554278"/>
            <a:ext cx="2771913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従</a:t>
            </a:r>
            <a:r>
              <a:rPr kumimoji="1" lang="ja-JP" altLang="en-US" sz="2400" dirty="0">
                <a:solidFill>
                  <a:srgbClr val="FF0000"/>
                </a:solidFill>
              </a:rPr>
              <a:t>法線単位ベクトル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rgbClr val="FF0000"/>
                </a:solidFill>
              </a:rPr>
              <a:t>の微分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92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sp>
        <p:nvSpPr>
          <p:cNvPr id="2" name="平行四辺形 1"/>
          <p:cNvSpPr/>
          <p:nvPr/>
        </p:nvSpPr>
        <p:spPr>
          <a:xfrm rot="1052601">
            <a:off x="3721624" y="2997784"/>
            <a:ext cx="5615927" cy="2635249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63241" y="55809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接触平面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cxnSp>
        <p:nvCxnSpPr>
          <p:cNvPr id="12" name="直線矢印コネクタ 11"/>
          <p:cNvCxnSpPr>
            <a:endCxn id="8" idx="3"/>
          </p:cNvCxnSpPr>
          <p:nvPr/>
        </p:nvCxnSpPr>
        <p:spPr>
          <a:xfrm>
            <a:off x="6529589" y="4556700"/>
            <a:ext cx="709545" cy="2308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7236185" y="4615545"/>
                <a:ext cx="27225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n-US" altLang="ja-JP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τ</m:t>
                      </m:r>
                      <m:d>
                        <m:dPr>
                          <m:ctrlPr>
                            <a:rPr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185" y="4615545"/>
                <a:ext cx="2722540" cy="461665"/>
              </a:xfrm>
              <a:prstGeom prst="rect">
                <a:avLst/>
              </a:prstGeom>
              <a:blipFill rotWithShape="0">
                <a:blip r:embed="rId6"/>
                <a:stretch>
                  <a:fillRect r="-224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9855014" y="4672116"/>
                <a:ext cx="11080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τ</m:t>
                    </m:r>
                    <m:d>
                      <m:d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: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捩率</a:t>
                </a: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5014" y="4672116"/>
                <a:ext cx="1108060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3115" r="-4420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テキスト ボックス 20"/>
          <p:cNvSpPr txBox="1"/>
          <p:nvPr/>
        </p:nvSpPr>
        <p:spPr>
          <a:xfrm>
            <a:off x="9525179" y="326141"/>
            <a:ext cx="2400657" cy="322460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実は速度ベクトルとも直交して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結局主法線単位ベクトルと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平行になり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その方向の成分は捩率の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マイナス１倍になっています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この関係式と２頁前の関係式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それに曲率の定義とを併せて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フルネ・セレの公式と呼びます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686323" y="541155"/>
            <a:ext cx="233910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空間曲線の捩率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rgbClr val="FF0000"/>
                </a:solidFill>
              </a:rPr>
              <a:t>ふたたび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18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56437" y="566670"/>
            <a:ext cx="3849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弧長パラメーター表示された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accent4">
                    <a:lumMod val="75000"/>
                  </a:schemeClr>
                </a:solidFill>
              </a:rPr>
              <a:t>捩</a:t>
            </a:r>
            <a:r>
              <a:rPr kumimoji="1" lang="ja-JP" altLang="en-US" sz="2400" dirty="0">
                <a:solidFill>
                  <a:schemeClr val="accent4">
                    <a:lumMod val="75000"/>
                  </a:schemeClr>
                </a:solidFill>
              </a:rPr>
              <a:t>率０の</a:t>
            </a:r>
            <a:r>
              <a:rPr kumimoji="1" lang="ja-JP" altLang="en-US" sz="2400" dirty="0">
                <a:solidFill>
                  <a:srgbClr val="FF0000"/>
                </a:solidFill>
              </a:rPr>
              <a:t>空間曲線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sp>
        <p:nvSpPr>
          <p:cNvPr id="2" name="平行四辺形 1"/>
          <p:cNvSpPr/>
          <p:nvPr/>
        </p:nvSpPr>
        <p:spPr>
          <a:xfrm rot="1052601">
            <a:off x="3721624" y="2997784"/>
            <a:ext cx="5615927" cy="2635249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63241" y="55809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接触平面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cxnSp>
        <p:nvCxnSpPr>
          <p:cNvPr id="12" name="直線矢印コネクタ 11"/>
          <p:cNvCxnSpPr>
            <a:endCxn id="8" idx="3"/>
          </p:cNvCxnSpPr>
          <p:nvPr/>
        </p:nvCxnSpPr>
        <p:spPr>
          <a:xfrm>
            <a:off x="6529589" y="4556700"/>
            <a:ext cx="709545" cy="2308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7236185" y="4615545"/>
                <a:ext cx="27225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n-US" altLang="ja-JP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τ</m:t>
                      </m:r>
                      <m:d>
                        <m:dPr>
                          <m:ctrlPr>
                            <a:rPr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185" y="4615545"/>
                <a:ext cx="2722540" cy="461665"/>
              </a:xfrm>
              <a:prstGeom prst="rect">
                <a:avLst/>
              </a:prstGeom>
              <a:blipFill rotWithShape="0">
                <a:blip r:embed="rId6"/>
                <a:stretch>
                  <a:fillRect r="-224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9855014" y="4672116"/>
                <a:ext cx="14959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τ</m:t>
                    </m:r>
                    <m:d>
                      <m:d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: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捩率</a:t>
                </a:r>
                <a:r>
                  <a:rPr lang="ja-JP" altLang="en-US" dirty="0">
                    <a:solidFill>
                      <a:schemeClr val="accent4">
                        <a:lumMod val="75000"/>
                      </a:schemeClr>
                    </a:solidFill>
                  </a:rPr>
                  <a:t>が０</a:t>
                </a:r>
                <a:endParaRPr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5014" y="4672116"/>
                <a:ext cx="1495987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3115" r="-3265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テキスト ボックス 20"/>
          <p:cNvSpPr txBox="1"/>
          <p:nvPr/>
        </p:nvSpPr>
        <p:spPr>
          <a:xfrm>
            <a:off x="8971181" y="326141"/>
            <a:ext cx="2954655" cy="34682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捩率は曲芸飛行をする飛行機の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曲がり具合と言うよりは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錐もみ具合を表しているのですが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それでは捩率が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常に０になるような曲線とは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どんな曲線になのでしょうか？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講義ノートでは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次回予定の課題ですが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ちょっとだけ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予習しておきましょう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813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56437" y="566670"/>
            <a:ext cx="3849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弧長パラメーター表示された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accent4">
                    <a:lumMod val="75000"/>
                  </a:schemeClr>
                </a:solidFill>
              </a:rPr>
              <a:t>捩率０の</a:t>
            </a:r>
            <a:r>
              <a:rPr kumimoji="1" lang="ja-JP" altLang="en-US" sz="2400" dirty="0">
                <a:solidFill>
                  <a:srgbClr val="FF0000"/>
                </a:solidFill>
              </a:rPr>
              <a:t>空間曲線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sp>
        <p:nvSpPr>
          <p:cNvPr id="2" name="平行四辺形 1"/>
          <p:cNvSpPr/>
          <p:nvPr/>
        </p:nvSpPr>
        <p:spPr>
          <a:xfrm rot="1052601">
            <a:off x="3721624" y="2997784"/>
            <a:ext cx="5615927" cy="2635249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63241" y="55809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接触平面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6529589" y="4556700"/>
            <a:ext cx="90152" cy="5884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7236185" y="4615545"/>
                <a:ext cx="19268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kumimoji="1"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kumimoji="1" lang="ja-JP" altLang="en-US" sz="2400" dirty="0">
                    <a:solidFill>
                      <a:srgbClr val="C00000"/>
                    </a:solidFill>
                  </a:rPr>
                  <a:t>　</a:t>
                </a:r>
                <a:r>
                  <a:rPr kumimoji="1"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←</a:t>
                </a:r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185" y="4615545"/>
                <a:ext cx="1926810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633" t="-9211" r="-3797" b="-302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9012282" y="4661711"/>
                <a:ext cx="20079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τ</m:t>
                    </m:r>
                    <m:d>
                      <m:dPr>
                        <m:ctrlPr>
                          <a:rPr lang="en-US" altLang="ja-JP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ja-JP" dirty="0">
                    <a:solidFill>
                      <a:schemeClr val="accent4">
                        <a:lumMod val="75000"/>
                      </a:schemeClr>
                    </a:solidFill>
                  </a:rPr>
                  <a:t>:</a:t>
                </a:r>
                <a:r>
                  <a:rPr lang="ja-JP" altLang="en-US" dirty="0">
                    <a:solidFill>
                      <a:schemeClr val="accent4">
                        <a:lumMod val="75000"/>
                      </a:schemeClr>
                    </a:solidFill>
                  </a:rPr>
                  <a:t>捩率が０</a:t>
                </a: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2282" y="4661711"/>
                <a:ext cx="2007981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5000" b="-2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テキスト ボックス 21"/>
          <p:cNvSpPr txBox="1"/>
          <p:nvPr/>
        </p:nvSpPr>
        <p:spPr>
          <a:xfrm>
            <a:off x="10633174" y="326141"/>
            <a:ext cx="1292662" cy="25801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捩率が０なら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フルネ・セレの公式から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従法線単位ベクトルの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微分が０になりますから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167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56437" y="566670"/>
            <a:ext cx="3849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弧長パラメーター表示された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accent4">
                    <a:lumMod val="75000"/>
                  </a:schemeClr>
                </a:solidFill>
              </a:rPr>
              <a:t>捩率０の</a:t>
            </a:r>
            <a:r>
              <a:rPr kumimoji="1" lang="ja-JP" altLang="en-US" sz="2400" dirty="0">
                <a:solidFill>
                  <a:srgbClr val="FF0000"/>
                </a:solidFill>
              </a:rPr>
              <a:t>空間曲線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sp>
        <p:nvSpPr>
          <p:cNvPr id="2" name="平行四辺形 1"/>
          <p:cNvSpPr/>
          <p:nvPr/>
        </p:nvSpPr>
        <p:spPr>
          <a:xfrm rot="1052601">
            <a:off x="3721624" y="2997784"/>
            <a:ext cx="5615927" cy="2635249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63241" y="55809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接触平面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17099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kumimoji="1" lang="en-US" altLang="ja-JP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kumimoji="1"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1"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一定</a:t>
                </a: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1709955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1071" t="-15789" r="-4643" b="-236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6529589" y="4556700"/>
            <a:ext cx="90152" cy="5884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7236185" y="4615545"/>
                <a:ext cx="19268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kumimoji="1"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kumimoji="1" lang="ja-JP" altLang="en-US" sz="2400" dirty="0">
                    <a:solidFill>
                      <a:srgbClr val="C00000"/>
                    </a:solidFill>
                  </a:rPr>
                  <a:t>　</a:t>
                </a:r>
                <a:r>
                  <a:rPr kumimoji="1"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←</a:t>
                </a: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185" y="4615545"/>
                <a:ext cx="1926810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633" t="-9211" r="-3797" b="-302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9012282" y="4661711"/>
                <a:ext cx="20079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τ</m:t>
                    </m:r>
                    <m:d>
                      <m:dPr>
                        <m:ctrlPr>
                          <a:rPr lang="en-US" altLang="ja-JP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ja-JP" dirty="0">
                    <a:solidFill>
                      <a:schemeClr val="accent4">
                        <a:lumMod val="75000"/>
                      </a:schemeClr>
                    </a:solidFill>
                  </a:rPr>
                  <a:t>:</a:t>
                </a:r>
                <a:r>
                  <a:rPr lang="ja-JP" altLang="en-US" dirty="0">
                    <a:solidFill>
                      <a:schemeClr val="accent4">
                        <a:lumMod val="75000"/>
                      </a:schemeClr>
                    </a:solidFill>
                  </a:rPr>
                  <a:t>捩率が０</a:t>
                </a: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2282" y="4661711"/>
                <a:ext cx="2007981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5000" b="-2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テキスト ボックス 20"/>
          <p:cNvSpPr txBox="1"/>
          <p:nvPr/>
        </p:nvSpPr>
        <p:spPr>
          <a:xfrm>
            <a:off x="11464171" y="326141"/>
            <a:ext cx="461665" cy="32406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従法線単位ベクトルは一定です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937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56437" y="566670"/>
            <a:ext cx="3849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弧長パラメーター表示された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accent4">
                    <a:lumMod val="75000"/>
                  </a:schemeClr>
                </a:solidFill>
              </a:rPr>
              <a:t>捩率０の</a:t>
            </a:r>
            <a:r>
              <a:rPr kumimoji="1" lang="ja-JP" altLang="en-US" sz="2400" dirty="0">
                <a:solidFill>
                  <a:srgbClr val="FF0000"/>
                </a:solidFill>
              </a:rPr>
              <a:t>空間曲線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sp>
        <p:nvSpPr>
          <p:cNvPr id="2" name="平行四辺形 1"/>
          <p:cNvSpPr/>
          <p:nvPr/>
        </p:nvSpPr>
        <p:spPr>
          <a:xfrm rot="1052601">
            <a:off x="3721624" y="2997784"/>
            <a:ext cx="5615927" cy="2635249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63241" y="558099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接触平面</a:t>
            </a:r>
            <a:r>
              <a:rPr kumimoji="1" lang="ja-JP" altLang="en-US" dirty="0">
                <a:solidFill>
                  <a:schemeClr val="accent4">
                    <a:lumMod val="75000"/>
                  </a:schemeClr>
                </a:solidFill>
              </a:rPr>
              <a:t>が平行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17099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kumimoji="1" lang="en-US" altLang="ja-JP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kumimoji="1"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1"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一定</a:t>
                </a: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1709955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1071" t="-15789" r="-4643" b="-236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6529589" y="4556700"/>
            <a:ext cx="90152" cy="5884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7236185" y="4615545"/>
                <a:ext cx="19268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kumimoji="1"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kumimoji="1" lang="ja-JP" altLang="en-US" sz="2400" dirty="0">
                    <a:solidFill>
                      <a:srgbClr val="C00000"/>
                    </a:solidFill>
                  </a:rPr>
                  <a:t>　</a:t>
                </a:r>
                <a:r>
                  <a:rPr kumimoji="1"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←</a:t>
                </a: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185" y="4615545"/>
                <a:ext cx="1926810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633" t="-9211" r="-3797" b="-302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9012282" y="4661711"/>
                <a:ext cx="20079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τ</m:t>
                    </m:r>
                    <m:d>
                      <m:dPr>
                        <m:ctrlPr>
                          <a:rPr lang="en-US" altLang="ja-JP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ja-JP" dirty="0">
                    <a:solidFill>
                      <a:schemeClr val="accent4">
                        <a:lumMod val="75000"/>
                      </a:schemeClr>
                    </a:solidFill>
                  </a:rPr>
                  <a:t>:</a:t>
                </a:r>
                <a:r>
                  <a:rPr lang="ja-JP" altLang="en-US" dirty="0">
                    <a:solidFill>
                      <a:schemeClr val="accent4">
                        <a:lumMod val="75000"/>
                      </a:schemeClr>
                    </a:solidFill>
                  </a:rPr>
                  <a:t>捩率が０</a:t>
                </a:r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2282" y="4661711"/>
                <a:ext cx="2007981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5000" b="-2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テキスト ボックス 21"/>
          <p:cNvSpPr txBox="1"/>
          <p:nvPr/>
        </p:nvSpPr>
        <p:spPr>
          <a:xfrm>
            <a:off x="10633174" y="326141"/>
            <a:ext cx="1292662" cy="32454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と言うことは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従法線単位ベクトルと直交する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接触平面が全て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互いに平行になるのですが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7062808" y="3015577"/>
            <a:ext cx="755046" cy="9676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V="1">
            <a:off x="7067213" y="2620087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H="1" flipV="1">
            <a:off x="5738707" y="3686025"/>
            <a:ext cx="1306414" cy="28634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平行四辺形 25"/>
          <p:cNvSpPr/>
          <p:nvPr/>
        </p:nvSpPr>
        <p:spPr>
          <a:xfrm rot="1052601">
            <a:off x="4124873" y="2457525"/>
            <a:ext cx="5615927" cy="2635249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83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56437" y="566670"/>
            <a:ext cx="384913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弧長パラメーター表示された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accent4">
                    <a:lumMod val="75000"/>
                  </a:schemeClr>
                </a:solidFill>
              </a:rPr>
              <a:t>捩率０の</a:t>
            </a:r>
            <a:r>
              <a:rPr kumimoji="1" lang="ja-JP" altLang="en-US" sz="2400" dirty="0">
                <a:solidFill>
                  <a:srgbClr val="FF0000"/>
                </a:solidFill>
              </a:rPr>
              <a:t>空間曲線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sp>
        <p:nvSpPr>
          <p:cNvPr id="20" name="平行四辺形 19"/>
          <p:cNvSpPr/>
          <p:nvPr/>
        </p:nvSpPr>
        <p:spPr>
          <a:xfrm rot="19215006">
            <a:off x="3970664" y="2449884"/>
            <a:ext cx="5581471" cy="2791525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067441" y="96977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</a:rPr>
              <a:t>展</a:t>
            </a:r>
            <a:r>
              <a:rPr kumimoji="1" lang="ja-JP" altLang="en-US" dirty="0">
                <a:solidFill>
                  <a:srgbClr val="002060"/>
                </a:solidFill>
              </a:rPr>
              <a:t>直平面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 flipH="1" flipV="1">
            <a:off x="5956750" y="4065059"/>
            <a:ext cx="572840" cy="481183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平行四辺形 24"/>
          <p:cNvSpPr/>
          <p:nvPr/>
        </p:nvSpPr>
        <p:spPr>
          <a:xfrm rot="19161655">
            <a:off x="5600224" y="3978011"/>
            <a:ext cx="1285893" cy="663416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5614215" y="3610033"/>
                <a:ext cx="9455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4215" y="3610033"/>
                <a:ext cx="945579" cy="461665"/>
              </a:xfrm>
              <a:prstGeom prst="rect">
                <a:avLst/>
              </a:prstGeom>
              <a:blipFill rotWithShape="0">
                <a:blip r:embed="rId6"/>
                <a:stretch>
                  <a:fillRect r="-1290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直線矢印コネクタ 27"/>
          <p:cNvCxnSpPr/>
          <p:nvPr/>
        </p:nvCxnSpPr>
        <p:spPr>
          <a:xfrm flipH="1">
            <a:off x="5955422" y="4546241"/>
            <a:ext cx="574166" cy="4339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V="1">
            <a:off x="6559794" y="3610033"/>
            <a:ext cx="0" cy="936208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5561485" y="4982147"/>
                <a:ext cx="15665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altLang="ja-JP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1485" y="4982147"/>
                <a:ext cx="1566503" cy="461665"/>
              </a:xfrm>
              <a:prstGeom prst="rect">
                <a:avLst/>
              </a:prstGeom>
              <a:blipFill rotWithShape="0">
                <a:blip r:embed="rId7"/>
                <a:stretch>
                  <a:fillRect r="-7393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6485935" y="3275265"/>
                <a:ext cx="14161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τ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5935" y="3275265"/>
                <a:ext cx="1416157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7729991" y="3321675"/>
                <a:ext cx="14959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τ</m:t>
                    </m:r>
                    <m:d>
                      <m:d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: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捩率</a:t>
                </a:r>
                <a:r>
                  <a:rPr lang="ja-JP" altLang="en-US" dirty="0">
                    <a:solidFill>
                      <a:schemeClr val="accent4">
                        <a:lumMod val="75000"/>
                      </a:schemeClr>
                    </a:solidFill>
                  </a:rPr>
                  <a:t>が０</a:t>
                </a:r>
                <a:endParaRPr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9991" y="3321675"/>
                <a:ext cx="1495987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15000" r="-3673" b="-2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7068314" y="5000137"/>
                <a:ext cx="11288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: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曲率</a:t>
                </a:r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8314" y="5000137"/>
                <a:ext cx="1128899" cy="369332"/>
              </a:xfrm>
              <a:prstGeom prst="rect">
                <a:avLst/>
              </a:prstGeom>
              <a:blipFill rotWithShape="0">
                <a:blip r:embed="rId10"/>
                <a:stretch>
                  <a:fillRect t="-13115" r="-3784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テキスト ボックス 25"/>
          <p:cNvSpPr txBox="1"/>
          <p:nvPr/>
        </p:nvSpPr>
        <p:spPr>
          <a:xfrm>
            <a:off x="11187172" y="326141"/>
            <a:ext cx="738664" cy="337528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一方捩率が０なら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やはりフルネ・セレの公式から　　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415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56437" y="566670"/>
            <a:ext cx="384913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弧長パラメーター表示された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accent4">
                    <a:lumMod val="75000"/>
                  </a:schemeClr>
                </a:solidFill>
              </a:rPr>
              <a:t>捩率０の</a:t>
            </a:r>
            <a:r>
              <a:rPr kumimoji="1" lang="ja-JP" altLang="en-US" sz="2400" dirty="0">
                <a:solidFill>
                  <a:srgbClr val="FF0000"/>
                </a:solidFill>
              </a:rPr>
              <a:t>空間曲線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sp>
        <p:nvSpPr>
          <p:cNvPr id="20" name="平行四辺形 19"/>
          <p:cNvSpPr/>
          <p:nvPr/>
        </p:nvSpPr>
        <p:spPr>
          <a:xfrm rot="19215006">
            <a:off x="3970664" y="2449884"/>
            <a:ext cx="5581471" cy="2791525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067441" y="96977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</a:rPr>
              <a:t>展</a:t>
            </a:r>
            <a:r>
              <a:rPr kumimoji="1" lang="ja-JP" altLang="en-US" dirty="0">
                <a:solidFill>
                  <a:srgbClr val="002060"/>
                </a:solidFill>
              </a:rPr>
              <a:t>直平面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 flipH="1">
            <a:off x="5955421" y="4483528"/>
            <a:ext cx="604373" cy="437171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平行四辺形 24"/>
          <p:cNvSpPr/>
          <p:nvPr/>
        </p:nvSpPr>
        <p:spPr>
          <a:xfrm rot="19161655">
            <a:off x="5907687" y="4676606"/>
            <a:ext cx="709319" cy="66177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4755912" y="4657980"/>
                <a:ext cx="12228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b="0" dirty="0">
                    <a:solidFill>
                      <a:schemeClr val="accent4">
                        <a:lumMod val="75000"/>
                      </a:schemeClr>
                    </a:solidFill>
                  </a:rPr>
                  <a:t>→</a:t>
                </a:r>
                <a14:m>
                  <m:oMath xmlns:m="http://schemas.openxmlformats.org/officeDocument/2006/math">
                    <m:r>
                      <a:rPr lang="ja-JP" altLang="en-US" sz="24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kumimoji="1" lang="en-US" altLang="ja-JP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′(</m:t>
                    </m:r>
                    <m:r>
                      <a:rPr kumimoji="1" lang="en-US" altLang="ja-JP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ja-JP" alt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912" y="4657980"/>
                <a:ext cx="1222899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7463" t="-10526" r="-3483" b="-28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直線矢印コネクタ 27"/>
          <p:cNvCxnSpPr/>
          <p:nvPr/>
        </p:nvCxnSpPr>
        <p:spPr>
          <a:xfrm flipH="1">
            <a:off x="5955422" y="4546241"/>
            <a:ext cx="574166" cy="4339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V="1">
            <a:off x="6559794" y="4327301"/>
            <a:ext cx="0" cy="21894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5228823" y="4982147"/>
                <a:ext cx="18991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n-US" altLang="ja-JP" sz="24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823" y="4982147"/>
                <a:ext cx="1899166" cy="461665"/>
              </a:xfrm>
              <a:prstGeom prst="rect">
                <a:avLst/>
              </a:prstGeom>
              <a:blipFill rotWithShape="0">
                <a:blip r:embed="rId7"/>
                <a:stretch>
                  <a:fillRect r="-4823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2975656" y="4743400"/>
                <a:ext cx="19738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τ</m:t>
                    </m:r>
                    <m:d>
                      <m:dPr>
                        <m:ctrlPr>
                          <a:rPr lang="en-US" altLang="ja-JP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i="1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ja-JP" dirty="0">
                    <a:solidFill>
                      <a:schemeClr val="accent4">
                        <a:lumMod val="75000"/>
                      </a:schemeClr>
                    </a:solidFill>
                  </a:rPr>
                  <a:t>:</a:t>
                </a:r>
                <a:r>
                  <a:rPr lang="ja-JP" altLang="en-US" dirty="0">
                    <a:solidFill>
                      <a:schemeClr val="accent4">
                        <a:lumMod val="75000"/>
                      </a:schemeClr>
                    </a:solidFill>
                  </a:rPr>
                  <a:t>捩率が０</a:t>
                </a:r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656" y="4743400"/>
                <a:ext cx="1973897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13115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7068314" y="5000137"/>
                <a:ext cx="11288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: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曲率</a:t>
                </a:r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8314" y="5000137"/>
                <a:ext cx="1128899" cy="369332"/>
              </a:xfrm>
              <a:prstGeom prst="rect">
                <a:avLst/>
              </a:prstGeom>
              <a:blipFill rotWithShape="0">
                <a:blip r:embed="rId10"/>
                <a:stretch>
                  <a:fillRect t="-13115" r="-3784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テキスト ボックス 25"/>
          <p:cNvSpPr txBox="1"/>
          <p:nvPr/>
        </p:nvSpPr>
        <p:spPr>
          <a:xfrm>
            <a:off x="11187172" y="326141"/>
            <a:ext cx="738664" cy="34971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主法線単位ベクトルの微分が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速度ベクトルと平行になるので　　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006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56437" y="566670"/>
            <a:ext cx="384913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弧長パラメーター表示された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accent4">
                    <a:lumMod val="75000"/>
                  </a:schemeClr>
                </a:solidFill>
              </a:rPr>
              <a:t>捩率０の</a:t>
            </a:r>
            <a:r>
              <a:rPr kumimoji="1" lang="ja-JP" altLang="en-US" sz="2400" dirty="0">
                <a:solidFill>
                  <a:srgbClr val="FF0000"/>
                </a:solidFill>
              </a:rPr>
              <a:t>空間曲線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 flipH="1">
            <a:off x="5955421" y="4483528"/>
            <a:ext cx="604373" cy="437171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平行四辺形 24"/>
          <p:cNvSpPr/>
          <p:nvPr/>
        </p:nvSpPr>
        <p:spPr>
          <a:xfrm rot="19161655">
            <a:off x="5907687" y="4676606"/>
            <a:ext cx="709319" cy="66177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4755912" y="4657980"/>
                <a:ext cx="12228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b="0" dirty="0">
                    <a:solidFill>
                      <a:schemeClr val="accent4">
                        <a:lumMod val="75000"/>
                      </a:schemeClr>
                    </a:solidFill>
                  </a:rPr>
                  <a:t>→</a:t>
                </a:r>
                <a14:m>
                  <m:oMath xmlns:m="http://schemas.openxmlformats.org/officeDocument/2006/math">
                    <m:r>
                      <a:rPr lang="ja-JP" altLang="en-US" sz="24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kumimoji="1" lang="en-US" altLang="ja-JP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′(</m:t>
                    </m:r>
                    <m:r>
                      <a:rPr kumimoji="1" lang="en-US" altLang="ja-JP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ja-JP" alt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912" y="4657980"/>
                <a:ext cx="1222899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7463" t="-10526" r="-3483" b="-28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直線矢印コネクタ 27"/>
          <p:cNvCxnSpPr/>
          <p:nvPr/>
        </p:nvCxnSpPr>
        <p:spPr>
          <a:xfrm flipH="1">
            <a:off x="5955422" y="4546241"/>
            <a:ext cx="574166" cy="4339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V="1">
            <a:off x="6559794" y="4327301"/>
            <a:ext cx="0" cy="21894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5228823" y="4982147"/>
                <a:ext cx="18991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n-US" altLang="ja-JP" sz="24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823" y="4982147"/>
                <a:ext cx="1899166" cy="461665"/>
              </a:xfrm>
              <a:prstGeom prst="rect">
                <a:avLst/>
              </a:prstGeom>
              <a:blipFill rotWithShape="0">
                <a:blip r:embed="rId7"/>
                <a:stretch>
                  <a:fillRect r="-4823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2975656" y="4743400"/>
                <a:ext cx="19738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τ</m:t>
                    </m:r>
                    <m:d>
                      <m:dPr>
                        <m:ctrlPr>
                          <a:rPr lang="en-US" altLang="ja-JP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i="1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ja-JP" dirty="0">
                    <a:solidFill>
                      <a:schemeClr val="accent4">
                        <a:lumMod val="75000"/>
                      </a:schemeClr>
                    </a:solidFill>
                  </a:rPr>
                  <a:t>:</a:t>
                </a:r>
                <a:r>
                  <a:rPr lang="ja-JP" altLang="en-US" dirty="0">
                    <a:solidFill>
                      <a:schemeClr val="accent4">
                        <a:lumMod val="75000"/>
                      </a:schemeClr>
                    </a:solidFill>
                  </a:rPr>
                  <a:t>捩率が０</a:t>
                </a:r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656" y="4743400"/>
                <a:ext cx="1973897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13115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7068314" y="5000137"/>
                <a:ext cx="11288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: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曲率</a:t>
                </a:r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8314" y="5000137"/>
                <a:ext cx="1128899" cy="369332"/>
              </a:xfrm>
              <a:prstGeom prst="rect">
                <a:avLst/>
              </a:prstGeom>
              <a:blipFill rotWithShape="0">
                <a:blip r:embed="rId10"/>
                <a:stretch>
                  <a:fillRect t="-13115" r="-3784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テキスト ボックス 25"/>
          <p:cNvSpPr txBox="1"/>
          <p:nvPr/>
        </p:nvSpPr>
        <p:spPr>
          <a:xfrm>
            <a:off x="11187172" y="326141"/>
            <a:ext cx="738664" cy="233974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結局接触平面が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動かないことも示せて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平行四辺形 28"/>
          <p:cNvSpPr/>
          <p:nvPr/>
        </p:nvSpPr>
        <p:spPr>
          <a:xfrm rot="1052601">
            <a:off x="3721624" y="2997784"/>
            <a:ext cx="5615927" cy="2635249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363241" y="558099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接触平面</a:t>
            </a:r>
            <a:r>
              <a:rPr kumimoji="1" lang="ja-JP" altLang="en-US" dirty="0">
                <a:solidFill>
                  <a:schemeClr val="accent4">
                    <a:lumMod val="75000"/>
                  </a:schemeClr>
                </a:solidFill>
              </a:rPr>
              <a:t>が一定</a:t>
            </a:r>
          </a:p>
        </p:txBody>
      </p:sp>
    </p:spTree>
    <p:extLst>
      <p:ext uri="{BB962C8B-B14F-4D97-AF65-F5344CB8AC3E}">
        <p14:creationId xmlns:p14="http://schemas.microsoft.com/office/powerpoint/2010/main" val="170617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56437" y="566670"/>
            <a:ext cx="3849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弧長パラメーター表示された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400" dirty="0">
                <a:solidFill>
                  <a:schemeClr val="accent4">
                    <a:lumMod val="75000"/>
                  </a:schemeClr>
                </a:solidFill>
              </a:rPr>
              <a:t>平面</a:t>
            </a:r>
            <a:r>
              <a:rPr kumimoji="1" lang="ja-JP" altLang="en-US" sz="2400" dirty="0">
                <a:solidFill>
                  <a:srgbClr val="FF0000"/>
                </a:solidFill>
              </a:rPr>
              <a:t>曲線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63241" y="558099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接触平面</a:t>
            </a:r>
            <a:r>
              <a:rPr kumimoji="1" lang="ja-JP" altLang="en-US" dirty="0">
                <a:solidFill>
                  <a:schemeClr val="accent4">
                    <a:lumMod val="75000"/>
                  </a:schemeClr>
                </a:solidFill>
              </a:rPr>
              <a:t>が一定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17099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kumimoji="1" lang="en-US" altLang="ja-JP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kumimoji="1"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1"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一定</a:t>
                </a: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1709955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1071" t="-15789" r="-4643" b="-236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6529589" y="4556700"/>
            <a:ext cx="90152" cy="5884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7236185" y="4615545"/>
                <a:ext cx="19268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kumimoji="1"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kumimoji="1" lang="ja-JP" altLang="en-US" sz="2400" dirty="0">
                    <a:solidFill>
                      <a:srgbClr val="C00000"/>
                    </a:solidFill>
                  </a:rPr>
                  <a:t>　</a:t>
                </a:r>
                <a:r>
                  <a:rPr kumimoji="1"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←</a:t>
                </a: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185" y="4615545"/>
                <a:ext cx="1926810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633" t="-9211" r="-3797" b="-302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平行四辺形 20"/>
          <p:cNvSpPr/>
          <p:nvPr/>
        </p:nvSpPr>
        <p:spPr>
          <a:xfrm rot="1052601">
            <a:off x="2875339" y="1960554"/>
            <a:ext cx="7375213" cy="4346364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213148" y="583549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accent4">
                    <a:lumMod val="75000"/>
                  </a:schemeClr>
                </a:solidFill>
              </a:rPr>
              <a:t>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9012282" y="4661711"/>
                <a:ext cx="20079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τ</m:t>
                    </m:r>
                    <m:d>
                      <m:dPr>
                        <m:ctrlPr>
                          <a:rPr lang="en-US" altLang="ja-JP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ja-JP" dirty="0">
                    <a:solidFill>
                      <a:schemeClr val="accent4">
                        <a:lumMod val="75000"/>
                      </a:schemeClr>
                    </a:solidFill>
                  </a:rPr>
                  <a:t>:</a:t>
                </a:r>
                <a:r>
                  <a:rPr lang="ja-JP" altLang="en-US" dirty="0">
                    <a:solidFill>
                      <a:schemeClr val="accent4">
                        <a:lumMod val="75000"/>
                      </a:schemeClr>
                    </a:solidFill>
                  </a:rPr>
                  <a:t>捩率が０</a:t>
                </a:r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2282" y="4661711"/>
                <a:ext cx="2007981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5000" b="-2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/>
          <p:cNvSpPr txBox="1"/>
          <p:nvPr/>
        </p:nvSpPr>
        <p:spPr>
          <a:xfrm>
            <a:off x="10633174" y="326141"/>
            <a:ext cx="1292662" cy="25801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実はこの曲線は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その平面から出られない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つまり平面曲線だと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言うことがわかります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171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56437" y="566670"/>
            <a:ext cx="3849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弧長パラメーター表示された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accent4">
                    <a:lumMod val="75000"/>
                  </a:schemeClr>
                </a:solidFill>
              </a:rPr>
              <a:t>平面</a:t>
            </a:r>
            <a:r>
              <a:rPr kumimoji="1" lang="ja-JP" altLang="en-US" sz="2400" dirty="0">
                <a:solidFill>
                  <a:srgbClr val="FF0000"/>
                </a:solidFill>
              </a:rPr>
              <a:t>曲線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1616425" y="3660981"/>
            <a:ext cx="3337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accent4">
                    <a:lumMod val="75000"/>
                  </a:schemeClr>
                </a:solidFill>
              </a:rPr>
              <a:t>進行方向左側の</a:t>
            </a:r>
            <a:r>
              <a:rPr lang="ja-JP" altLang="en-US" dirty="0">
                <a:solidFill>
                  <a:srgbClr val="00B050"/>
                </a:solidFill>
              </a:rPr>
              <a:t>単位法ベクトル</a:t>
            </a:r>
          </a:p>
        </p:txBody>
      </p:sp>
      <p:sp>
        <p:nvSpPr>
          <p:cNvPr id="2" name="平行四辺形 1"/>
          <p:cNvSpPr/>
          <p:nvPr/>
        </p:nvSpPr>
        <p:spPr>
          <a:xfrm rot="1052601">
            <a:off x="2875339" y="1960554"/>
            <a:ext cx="7375213" cy="4346364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213148" y="583549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accent4">
                    <a:lumMod val="75000"/>
                  </a:schemeClr>
                </a:solidFill>
              </a:rPr>
              <a:t>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4878794" y="4313975"/>
                <a:ext cx="9984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′′(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8794" y="4313975"/>
                <a:ext cx="998478" cy="461665"/>
              </a:xfrm>
              <a:prstGeom prst="rect">
                <a:avLst/>
              </a:prstGeom>
              <a:blipFill rotWithShape="0">
                <a:blip r:embed="rId5"/>
                <a:stretch>
                  <a:fillRect r="-1220" b="-18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16"/>
          <p:cNvSpPr txBox="1"/>
          <p:nvPr/>
        </p:nvSpPr>
        <p:spPr>
          <a:xfrm>
            <a:off x="1435868" y="4372034"/>
            <a:ext cx="3587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</a:rPr>
              <a:t>法ベクトルの一つ＝加速度ベクトル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356176" y="326141"/>
            <a:ext cx="1569660" cy="30114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弧長パラメーター表示された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平面曲線では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加速度ベクトルが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速度ベクトルと直交するので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法ベクトルとは平行になり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855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56437" y="566670"/>
            <a:ext cx="3876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弧長パラメーター表示された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accent4">
                    <a:lumMod val="75000"/>
                  </a:schemeClr>
                </a:solidFill>
              </a:rPr>
              <a:t>曲率・捩率一定の</a:t>
            </a:r>
            <a:r>
              <a:rPr kumimoji="1" lang="ja-JP" altLang="en-US" sz="2400" dirty="0">
                <a:solidFill>
                  <a:srgbClr val="FF0000"/>
                </a:solidFill>
              </a:rPr>
              <a:t>空間曲線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sp>
        <p:nvSpPr>
          <p:cNvPr id="2" name="平行四辺形 1"/>
          <p:cNvSpPr/>
          <p:nvPr/>
        </p:nvSpPr>
        <p:spPr>
          <a:xfrm rot="1052601">
            <a:off x="3721624" y="2997784"/>
            <a:ext cx="5615927" cy="2635249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63241" y="55809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接触平面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cxnSp>
        <p:nvCxnSpPr>
          <p:cNvPr id="12" name="直線矢印コネクタ 11"/>
          <p:cNvCxnSpPr>
            <a:endCxn id="8" idx="3"/>
          </p:cNvCxnSpPr>
          <p:nvPr/>
        </p:nvCxnSpPr>
        <p:spPr>
          <a:xfrm>
            <a:off x="6529589" y="4556700"/>
            <a:ext cx="709545" cy="2308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7236185" y="4615545"/>
                <a:ext cx="27225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n-US" altLang="ja-JP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τ</m:t>
                      </m:r>
                      <m:d>
                        <m:dPr>
                          <m:ctrlPr>
                            <a:rPr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185" y="4615545"/>
                <a:ext cx="2722540" cy="461665"/>
              </a:xfrm>
              <a:prstGeom prst="rect">
                <a:avLst/>
              </a:prstGeom>
              <a:blipFill rotWithShape="0">
                <a:blip r:embed="rId6"/>
                <a:stretch>
                  <a:fillRect r="-224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3274163" y="4315409"/>
                <a:ext cx="2617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′′(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163" y="4315409"/>
                <a:ext cx="2617600" cy="461665"/>
              </a:xfrm>
              <a:prstGeom prst="rect">
                <a:avLst/>
              </a:prstGeom>
              <a:blipFill rotWithShape="0"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1565592" y="4372034"/>
                <a:ext cx="18213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: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曲率</a:t>
                </a:r>
                <a:r>
                  <a:rPr lang="ja-JP" altLang="en-US" dirty="0">
                    <a:solidFill>
                      <a:schemeClr val="accent4">
                        <a:lumMod val="75000"/>
                      </a:schemeClr>
                    </a:solidFill>
                  </a:rPr>
                  <a:t>が一定</a:t>
                </a:r>
                <a:endParaRPr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592" y="4372034"/>
                <a:ext cx="1821396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13115" r="-2341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9940767" y="4644896"/>
                <a:ext cx="18005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τ</m:t>
                    </m:r>
                    <m:d>
                      <m:d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: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捩率</a:t>
                </a:r>
                <a:r>
                  <a:rPr lang="ja-JP" altLang="en-US" dirty="0">
                    <a:solidFill>
                      <a:schemeClr val="accent4">
                        <a:lumMod val="75000"/>
                      </a:schemeClr>
                    </a:solidFill>
                  </a:rPr>
                  <a:t>が一定</a:t>
                </a:r>
                <a:endParaRPr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0767" y="4644896"/>
                <a:ext cx="1800558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14754" r="-2712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/>
          <p:cNvSpPr txBox="1"/>
          <p:nvPr/>
        </p:nvSpPr>
        <p:spPr>
          <a:xfrm>
            <a:off x="9802178" y="326141"/>
            <a:ext cx="2123658" cy="34762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それでは今度は捩率が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０ではないけれども一定で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さらに曲率も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０ではないけれども一定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と言うような条件をみたす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空間曲線とは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一体どのような曲線でしょうか？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231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56437" y="566670"/>
            <a:ext cx="3849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弧長パラメーター表示された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accent4">
                    <a:lumMod val="75000"/>
                  </a:schemeClr>
                </a:solidFill>
              </a:rPr>
              <a:t>曲率・捩率一定の</a:t>
            </a:r>
            <a:r>
              <a:rPr kumimoji="1" lang="ja-JP" altLang="en-US" sz="2400" dirty="0">
                <a:solidFill>
                  <a:srgbClr val="FF0000"/>
                </a:solidFill>
              </a:rPr>
              <a:t>空間曲線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sp>
        <p:nvSpPr>
          <p:cNvPr id="2" name="平行四辺形 1"/>
          <p:cNvSpPr/>
          <p:nvPr/>
        </p:nvSpPr>
        <p:spPr>
          <a:xfrm rot="1052601">
            <a:off x="3721624" y="2997784"/>
            <a:ext cx="5615927" cy="2635249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63241" y="55809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接触平面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cxnSp>
        <p:nvCxnSpPr>
          <p:cNvPr id="12" name="直線矢印コネクタ 11"/>
          <p:cNvCxnSpPr>
            <a:endCxn id="8" idx="3"/>
          </p:cNvCxnSpPr>
          <p:nvPr/>
        </p:nvCxnSpPr>
        <p:spPr>
          <a:xfrm>
            <a:off x="6529589" y="4556700"/>
            <a:ext cx="709545" cy="2308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7338691" y="4606500"/>
                <a:ext cx="27529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kumimoji="1" lang="en-US" altLang="ja-JP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m:rPr>
                        <m:sty m:val="p"/>
                      </m:rPr>
                      <a:rPr lang="en-US" altLang="ja-JP" sz="240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τ</m:t>
                    </m:r>
                    <m:r>
                      <a:rPr lang="en-US" altLang="ja-JP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ja-JP" altLang="en-US" sz="2400" dirty="0">
                    <a:solidFill>
                      <a:srgbClr val="C00000"/>
                    </a:solidFill>
                  </a:rPr>
                  <a:t>　</a:t>
                </a:r>
                <a:r>
                  <a:rPr kumimoji="1"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←</a:t>
                </a: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8691" y="4606500"/>
                <a:ext cx="2752933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665" t="-9333" r="-2439" b="-3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9940767" y="4644896"/>
                <a:ext cx="18005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τ</m:t>
                    </m:r>
                    <m:d>
                      <m:dPr>
                        <m:ctrlPr>
                          <a:rPr lang="en-US" altLang="ja-JP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ja-JP" dirty="0">
                    <a:solidFill>
                      <a:schemeClr val="accent4">
                        <a:lumMod val="75000"/>
                      </a:schemeClr>
                    </a:solidFill>
                  </a:rPr>
                  <a:t>:</a:t>
                </a:r>
                <a:r>
                  <a:rPr lang="ja-JP" altLang="en-US" dirty="0">
                    <a:solidFill>
                      <a:schemeClr val="accent4">
                        <a:lumMod val="75000"/>
                      </a:schemeClr>
                    </a:solidFill>
                  </a:rPr>
                  <a:t>捩率が一定</a:t>
                </a:r>
                <a:endParaRPr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0767" y="4644896"/>
                <a:ext cx="1800558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4754" r="-2712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3240284" y="4250268"/>
                <a:ext cx="2617600" cy="523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→</a:t>
                </a:r>
                <a14:m>
                  <m:oMath xmlns:m="http://schemas.openxmlformats.org/officeDocument/2006/math">
                    <m:r>
                      <a:rPr lang="ja-JP" altLang="en-US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　</m:t>
                    </m:r>
                    <m:r>
                      <m:rPr>
                        <m:sty m:val="p"/>
                      </m:rPr>
                      <a:rPr lang="en-US" altLang="ja-JP" sz="240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σ</m:t>
                    </m:r>
                    <m:r>
                      <a:rPr kumimoji="1"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kumimoji="1"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kumimoji="1"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kumimoji="1"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′′(</m:t>
                    </m:r>
                    <m:r>
                      <a:rPr kumimoji="1"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284" y="4250268"/>
                <a:ext cx="2617600" cy="523157"/>
              </a:xfrm>
              <a:prstGeom prst="rect">
                <a:avLst/>
              </a:prstGeom>
              <a:blipFill rotWithShape="0">
                <a:blip r:embed="rId8"/>
                <a:stretch>
                  <a:fillRect l="-3730" b="-255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1565592" y="4372034"/>
                <a:ext cx="18213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: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曲率</a:t>
                </a:r>
                <a:r>
                  <a:rPr lang="ja-JP" altLang="en-US" dirty="0">
                    <a:solidFill>
                      <a:schemeClr val="accent4">
                        <a:lumMod val="75000"/>
                      </a:schemeClr>
                    </a:solidFill>
                  </a:rPr>
                  <a:t>が一定</a:t>
                </a:r>
                <a:endParaRPr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592" y="4372034"/>
                <a:ext cx="1821396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13115" r="-2341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テキスト ボックス 22"/>
          <p:cNvSpPr txBox="1"/>
          <p:nvPr/>
        </p:nvSpPr>
        <p:spPr>
          <a:xfrm>
            <a:off x="11464171" y="326141"/>
            <a:ext cx="461665" cy="281102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この問題が次回の本題です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925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56437" y="566670"/>
            <a:ext cx="3849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弧長パラメーター表示された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accent4">
                    <a:lumMod val="75000"/>
                  </a:schemeClr>
                </a:solidFill>
              </a:rPr>
              <a:t>平面</a:t>
            </a:r>
            <a:r>
              <a:rPr kumimoji="1" lang="ja-JP" altLang="en-US" sz="2400" dirty="0">
                <a:solidFill>
                  <a:srgbClr val="FF0000"/>
                </a:solidFill>
              </a:rPr>
              <a:t>曲線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1616425" y="3660981"/>
            <a:ext cx="3337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accent4">
                    <a:lumMod val="75000"/>
                  </a:schemeClr>
                </a:solidFill>
              </a:rPr>
              <a:t>進行方向左側の</a:t>
            </a:r>
            <a:r>
              <a:rPr lang="ja-JP" altLang="en-US" dirty="0">
                <a:solidFill>
                  <a:srgbClr val="00B050"/>
                </a:solidFill>
              </a:rPr>
              <a:t>単位法ベクトル</a:t>
            </a:r>
          </a:p>
        </p:txBody>
      </p:sp>
      <p:sp>
        <p:nvSpPr>
          <p:cNvPr id="2" name="平行四辺形 1"/>
          <p:cNvSpPr/>
          <p:nvPr/>
        </p:nvSpPr>
        <p:spPr>
          <a:xfrm rot="1052601">
            <a:off x="2875339" y="1960554"/>
            <a:ext cx="7375213" cy="4346364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213148" y="583549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accent4">
                    <a:lumMod val="75000"/>
                  </a:schemeClr>
                </a:solidFill>
              </a:rPr>
              <a:t>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3274163" y="4315409"/>
                <a:ext cx="2617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′′(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163" y="4315409"/>
                <a:ext cx="2617600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1841055" y="4379563"/>
                <a:ext cx="15905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: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曲率</a:t>
                </a:r>
                <a:r>
                  <a:rPr lang="ja-JP" altLang="en-US" dirty="0">
                    <a:solidFill>
                      <a:schemeClr val="accent4">
                        <a:lumMod val="75000"/>
                      </a:schemeClr>
                    </a:solidFill>
                  </a:rPr>
                  <a:t>は正</a:t>
                </a:r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055" y="4379563"/>
                <a:ext cx="1590564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13115" r="-3065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テキスト ボックス 15"/>
          <p:cNvSpPr txBox="1"/>
          <p:nvPr/>
        </p:nvSpPr>
        <p:spPr>
          <a:xfrm>
            <a:off x="10356176" y="326141"/>
            <a:ext cx="1569660" cy="21377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加速度ベクトルが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進行方向左側の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単位法ベクトルの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何倍になるかで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曲率が得られました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395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56437" y="566670"/>
            <a:ext cx="3849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弧長パラメーター表示された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accent4">
                    <a:lumMod val="75000"/>
                  </a:schemeClr>
                </a:solidFill>
              </a:rPr>
              <a:t>平面</a:t>
            </a:r>
            <a:r>
              <a:rPr kumimoji="1" lang="ja-JP" altLang="en-US" sz="2400" dirty="0">
                <a:solidFill>
                  <a:srgbClr val="FF0000"/>
                </a:solidFill>
              </a:rPr>
              <a:t>曲線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6529589" y="4546242"/>
            <a:ext cx="1375979" cy="36060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7905568" y="4676920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568" y="4676920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8686926" y="4710921"/>
            <a:ext cx="3337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accent4">
                    <a:lumMod val="75000"/>
                  </a:schemeClr>
                </a:solidFill>
              </a:rPr>
              <a:t>進行方向左側の</a:t>
            </a:r>
            <a:r>
              <a:rPr lang="ja-JP" altLang="en-US" dirty="0">
                <a:solidFill>
                  <a:srgbClr val="00B050"/>
                </a:solidFill>
              </a:rPr>
              <a:t>単位法ベクトル</a:t>
            </a:r>
          </a:p>
        </p:txBody>
      </p:sp>
      <p:sp>
        <p:nvSpPr>
          <p:cNvPr id="2" name="平行四辺形 1"/>
          <p:cNvSpPr/>
          <p:nvPr/>
        </p:nvSpPr>
        <p:spPr>
          <a:xfrm rot="1052601">
            <a:off x="2875339" y="1960554"/>
            <a:ext cx="7375213" cy="4346364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213148" y="583549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accent4">
                    <a:lumMod val="75000"/>
                  </a:schemeClr>
                </a:solidFill>
              </a:rPr>
              <a:t>裏</a:t>
            </a:r>
            <a:endParaRPr kumimoji="1" lang="ja-JP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4878794" y="4313975"/>
                <a:ext cx="9984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′′(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8794" y="4313975"/>
                <a:ext cx="998478" cy="461665"/>
              </a:xfrm>
              <a:prstGeom prst="rect">
                <a:avLst/>
              </a:prstGeom>
              <a:blipFill rotWithShape="0">
                <a:blip r:embed="rId5"/>
                <a:stretch>
                  <a:fillRect r="-1220" b="-18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16"/>
          <p:cNvSpPr txBox="1"/>
          <p:nvPr/>
        </p:nvSpPr>
        <p:spPr>
          <a:xfrm>
            <a:off x="1435868" y="4372034"/>
            <a:ext cx="3587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</a:rPr>
              <a:t>法ベクトルの一つ＝加速度ベクトル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079177" y="326141"/>
            <a:ext cx="1846659" cy="306750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この定義では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進行方向右側に曲がるときは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加速度ベクトルは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左側の法ベクトルとは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平行と言っても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逆を向くので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956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56437" y="566670"/>
            <a:ext cx="3849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弧長パラメーター表示された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accent4">
                    <a:lumMod val="75000"/>
                  </a:schemeClr>
                </a:solidFill>
              </a:rPr>
              <a:t>平面</a:t>
            </a:r>
            <a:r>
              <a:rPr kumimoji="1" lang="ja-JP" altLang="en-US" sz="2400" dirty="0">
                <a:solidFill>
                  <a:srgbClr val="FF0000"/>
                </a:solidFill>
              </a:rPr>
              <a:t>曲線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6529589" y="4546242"/>
            <a:ext cx="1375979" cy="36060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7905568" y="4676920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568" y="4676920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8686926" y="4710921"/>
            <a:ext cx="3337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accent4">
                    <a:lumMod val="75000"/>
                  </a:schemeClr>
                </a:solidFill>
              </a:rPr>
              <a:t>進行方向左側の</a:t>
            </a:r>
            <a:r>
              <a:rPr lang="ja-JP" altLang="en-US" dirty="0">
                <a:solidFill>
                  <a:srgbClr val="00B050"/>
                </a:solidFill>
              </a:rPr>
              <a:t>単位法ベクトル</a:t>
            </a:r>
          </a:p>
        </p:txBody>
      </p:sp>
      <p:sp>
        <p:nvSpPr>
          <p:cNvPr id="2" name="平行四辺形 1"/>
          <p:cNvSpPr/>
          <p:nvPr/>
        </p:nvSpPr>
        <p:spPr>
          <a:xfrm rot="1052601">
            <a:off x="2875339" y="1960554"/>
            <a:ext cx="7375213" cy="4346364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213148" y="583549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accent4">
                    <a:lumMod val="75000"/>
                  </a:schemeClr>
                </a:solidFill>
              </a:rPr>
              <a:t>裏</a:t>
            </a:r>
            <a:endParaRPr kumimoji="1" lang="ja-JP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1841055" y="4379563"/>
                <a:ext cx="15905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: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曲率</a:t>
                </a:r>
                <a:r>
                  <a:rPr lang="ja-JP" altLang="en-US" dirty="0">
                    <a:solidFill>
                      <a:schemeClr val="accent4">
                        <a:lumMod val="75000"/>
                      </a:schemeClr>
                    </a:solidFill>
                  </a:rPr>
                  <a:t>は負</a:t>
                </a: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055" y="4379563"/>
                <a:ext cx="1590564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13115" r="-3065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3274163" y="4315409"/>
                <a:ext cx="2617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′′(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163" y="4315409"/>
                <a:ext cx="2617600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テキスト ボックス 15"/>
          <p:cNvSpPr txBox="1"/>
          <p:nvPr/>
        </p:nvSpPr>
        <p:spPr>
          <a:xfrm>
            <a:off x="9525179" y="326141"/>
            <a:ext cx="2400657" cy="298575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曲率はマイナスになりますが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そもそも進行方向の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左とか右とか言うのは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平面のどちらが表か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どちらが上かと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言ってもよいのですが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その向きがわかって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初めて判断できるものです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302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56437" y="566670"/>
            <a:ext cx="3849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弧長パラメーター表示された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空間曲線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4878794" y="4313975"/>
                <a:ext cx="9984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′′(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8794" y="4313975"/>
                <a:ext cx="998478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220" b="-18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1435868" y="4372034"/>
            <a:ext cx="3587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</a:rPr>
              <a:t>法ベクトルの一つ＝加速度ベクトル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633174" y="326141"/>
            <a:ext cx="1292662" cy="277255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３次元空間の中でも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弧長パラメーターなら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加速度ベクトルはやはり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速度ベクトルと直交します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516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56437" y="566670"/>
            <a:ext cx="3849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弧長パラメーター表示された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空間曲線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4878794" y="4313975"/>
                <a:ext cx="9984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′′(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8794" y="4313975"/>
                <a:ext cx="998478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220" b="-18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1435868" y="4372034"/>
            <a:ext cx="3587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</a:rPr>
              <a:t>法ベクトルの一つ＝加速度ベクトル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213148" y="5835490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accent4">
                    <a:lumMod val="75000"/>
                  </a:schemeClr>
                </a:solidFill>
              </a:rPr>
              <a:t>表も裏も無い！</a:t>
            </a:r>
            <a:endParaRPr kumimoji="1" lang="ja-JP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802178" y="326141"/>
            <a:ext cx="2123658" cy="32518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ところが３次元空間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これは地表近くとかではなくて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宇宙空間の真っただ中を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思い浮かべてほしいのですが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その中では表も裏も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上も下もありませんから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もちろん左も右もありません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126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91315" y="570532"/>
            <a:ext cx="2771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主法線単位ベクトル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4878794" y="4313975"/>
                <a:ext cx="9984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′′(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8794" y="4313975"/>
                <a:ext cx="998478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220" b="-18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/>
          <p:cNvSpPr txBox="1"/>
          <p:nvPr/>
        </p:nvSpPr>
        <p:spPr>
          <a:xfrm>
            <a:off x="1435868" y="4372034"/>
            <a:ext cx="3587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</a:rPr>
              <a:t>法ベクトルの一つ＝加速度ベクトル</a:t>
            </a:r>
          </a:p>
        </p:txBody>
      </p: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49767" y="3393512"/>
                <a:ext cx="2434576" cy="8765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kumimoji="1" lang="en-US" altLang="ja-JP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′′(</m:t>
                          </m:r>
                          <m:r>
                            <a:rPr kumimoji="1" lang="en-US" altLang="ja-JP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kumimoji="1" lang="en-US" altLang="ja-JP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kumimoji="1" lang="en-US" altLang="ja-JP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||</m:t>
                              </m:r>
                              <m:r>
                                <a:rPr kumimoji="1" lang="en-US" altLang="ja-JP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kumimoji="1" lang="en-US" altLang="ja-JP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kumimoji="1" lang="en-US" altLang="ja-JP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||</m:t>
                          </m:r>
                        </m:den>
                      </m:f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767" y="3393512"/>
                <a:ext cx="2434576" cy="87652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56176" y="326141"/>
            <a:ext cx="1569660" cy="23333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そこでとりあえず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加速度ベクトル側の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単位法ベクトルを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主法線単位ベクトルと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呼ぶことにします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376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2226</Words>
  <Application>Microsoft Office PowerPoint</Application>
  <PresentationFormat>ワイド画面</PresentationFormat>
  <Paragraphs>480</Paragraphs>
  <Slides>31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7" baseType="lpstr">
      <vt:lpstr>BIZ UDPゴシック</vt:lpstr>
      <vt:lpstr>Arial</vt:lpstr>
      <vt:lpstr>Calibri</vt:lpstr>
      <vt:lpstr>Calibri Light</vt:lpstr>
      <vt:lpstr>Cambria Math</vt:lpstr>
      <vt:lpstr>Office テーマ</vt:lpstr>
      <vt:lpstr>曲線と曲面の幾何学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曲線と曲面の幾何学</dc:title>
  <dc:creator>shinkato</dc:creator>
  <cp:lastModifiedBy>加藤　信</cp:lastModifiedBy>
  <cp:revision>35</cp:revision>
  <dcterms:created xsi:type="dcterms:W3CDTF">2020-10-30T08:25:11Z</dcterms:created>
  <dcterms:modified xsi:type="dcterms:W3CDTF">2024-07-03T08:49:02Z</dcterms:modified>
</cp:coreProperties>
</file>