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3" r:id="rId8"/>
    <p:sldId id="274" r:id="rId9"/>
    <p:sldId id="275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82" r:id="rId19"/>
    <p:sldId id="283" r:id="rId20"/>
    <p:sldId id="284" r:id="rId21"/>
    <p:sldId id="285" r:id="rId22"/>
    <p:sldId id="279" r:id="rId23"/>
    <p:sldId id="278" r:id="rId24"/>
    <p:sldId id="280" r:id="rId25"/>
    <p:sldId id="281" r:id="rId2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73" autoAdjust="0"/>
    <p:restoredTop sz="94660"/>
  </p:normalViewPr>
  <p:slideViewPr>
    <p:cSldViewPr snapToGrid="0">
      <p:cViewPr varScale="1">
        <p:scale>
          <a:sx n="55" d="100"/>
          <a:sy n="55" d="100"/>
        </p:scale>
        <p:origin x="67" y="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8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34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726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545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7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9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80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77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3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93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30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61780-4CC3-460C-951C-323EB4779C1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396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NULL"/><Relationship Id="rId7" Type="http://schemas.openxmlformats.org/officeDocument/2006/relationships/image" Target="../media/image5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0.png"/><Relationship Id="rId7" Type="http://schemas.openxmlformats.org/officeDocument/2006/relationships/image" Target="../media/image5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../media/image10.png"/><Relationship Id="rId4" Type="http://schemas.openxmlformats.org/officeDocument/2006/relationships/image" Target="NULL"/><Relationship Id="rId9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3" Type="http://schemas.openxmlformats.org/officeDocument/2006/relationships/image" Target="../media/image30.png"/><Relationship Id="rId7" Type="http://schemas.openxmlformats.org/officeDocument/2006/relationships/image" Target="../media/image5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NULL"/><Relationship Id="rId7" Type="http://schemas.openxmlformats.org/officeDocument/2006/relationships/image" Target="../media/image15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0.png"/><Relationship Id="rId11" Type="http://schemas.openxmlformats.org/officeDocument/2006/relationships/image" Target="../media/image130.png"/><Relationship Id="rId5" Type="http://schemas.openxmlformats.org/officeDocument/2006/relationships/image" Target="NULL"/><Relationship Id="rId10" Type="http://schemas.openxmlformats.org/officeDocument/2006/relationships/image" Target="../media/image30.png"/><Relationship Id="rId4" Type="http://schemas.openxmlformats.org/officeDocument/2006/relationships/image" Target="NUL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0.png"/><Relationship Id="rId11" Type="http://schemas.openxmlformats.org/officeDocument/2006/relationships/image" Target="../media/image150.png"/><Relationship Id="rId5" Type="http://schemas.openxmlformats.org/officeDocument/2006/relationships/image" Target="NULL"/><Relationship Id="rId10" Type="http://schemas.openxmlformats.org/officeDocument/2006/relationships/image" Target="../media/image16.png"/><Relationship Id="rId4" Type="http://schemas.openxmlformats.org/officeDocument/2006/relationships/image" Target="NULL"/><Relationship Id="rId9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NULL"/><Relationship Id="rId10" Type="http://schemas.openxmlformats.org/officeDocument/2006/relationships/image" Target="../media/image19.png"/><Relationship Id="rId4" Type="http://schemas.openxmlformats.org/officeDocument/2006/relationships/image" Target="NULL"/><Relationship Id="rId9" Type="http://schemas.openxmlformats.org/officeDocument/2006/relationships/image" Target="../media/image17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18.png"/><Relationship Id="rId3" Type="http://schemas.openxmlformats.org/officeDocument/2006/relationships/image" Target="NULL"/><Relationship Id="rId12" Type="http://schemas.openxmlformats.org/officeDocument/2006/relationships/image" Target="../media/image9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200.png"/><Relationship Id="rId10" Type="http://schemas.openxmlformats.org/officeDocument/2006/relationships/image" Target="../media/image190.png"/><Relationship Id="rId9" Type="http://schemas.openxmlformats.org/officeDocument/2006/relationships/image" Target="../media/image110.png"/><Relationship Id="rId14" Type="http://schemas.openxmlformats.org/officeDocument/2006/relationships/image" Target="../media/image17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00.png"/><Relationship Id="rId7" Type="http://schemas.openxmlformats.org/officeDocument/2006/relationships/image" Target="../media/image110.png"/><Relationship Id="rId1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15" Type="http://schemas.openxmlformats.org/officeDocument/2006/relationships/image" Target="../media/image22.png"/><Relationship Id="rId14" Type="http://schemas.openxmlformats.org/officeDocument/2006/relationships/image" Target="../media/image19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00.png"/><Relationship Id="rId7" Type="http://schemas.openxmlformats.org/officeDocument/2006/relationships/image" Target="../media/image110.png"/><Relationship Id="rId12" Type="http://schemas.openxmlformats.org/officeDocument/2006/relationships/image" Target="../media/image90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15" Type="http://schemas.openxmlformats.org/officeDocument/2006/relationships/image" Target="../media/image22.png"/><Relationship Id="rId14" Type="http://schemas.openxmlformats.org/officeDocument/2006/relationships/image" Target="../media/image19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00.png"/><Relationship Id="rId7" Type="http://schemas.openxmlformats.org/officeDocument/2006/relationships/image" Target="../media/image110.png"/><Relationship Id="rId12" Type="http://schemas.openxmlformats.org/officeDocument/2006/relationships/image" Target="../media/image90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15" Type="http://schemas.openxmlformats.org/officeDocument/2006/relationships/image" Target="../media/image22.png"/><Relationship Id="rId14" Type="http://schemas.openxmlformats.org/officeDocument/2006/relationships/image" Target="../media/image19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4" Type="http://schemas.openxmlformats.org/officeDocument/2006/relationships/image" Target="NUL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png"/><Relationship Id="rId7" Type="http://schemas.openxmlformats.org/officeDocument/2006/relationships/image" Target="../media/image11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25.png"/><Relationship Id="rId9" Type="http://schemas.openxmlformats.org/officeDocument/2006/relationships/image" Target="../media/image24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5.png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.png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../media/image3.png"/><Relationship Id="rId10" Type="http://schemas.openxmlformats.org/officeDocument/2006/relationships/image" Target="NULL"/><Relationship Id="rId4" Type="http://schemas.openxmlformats.org/officeDocument/2006/relationships/image" Target="NULL"/><Relationship Id="rId1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曲線と曲面の幾何学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>
                <a:latin typeface="+mj-ea"/>
                <a:ea typeface="+mj-ea"/>
              </a:rPr>
              <a:t>第</a:t>
            </a:r>
            <a:r>
              <a:rPr lang="ja-JP" altLang="en-US" dirty="0">
                <a:latin typeface="+mj-ea"/>
                <a:ea typeface="+mj-ea"/>
              </a:rPr>
              <a:t>７</a:t>
            </a:r>
            <a:r>
              <a:rPr kumimoji="1" lang="ja-JP" altLang="en-US" dirty="0">
                <a:latin typeface="+mj-ea"/>
                <a:ea typeface="+mj-ea"/>
              </a:rPr>
              <a:t>回追加資料</a:t>
            </a:r>
            <a:endParaRPr kumimoji="1" lang="en-US" altLang="ja-JP" dirty="0">
              <a:latin typeface="+mj-ea"/>
              <a:ea typeface="+mj-ea"/>
            </a:endParaRPr>
          </a:p>
          <a:p>
            <a:r>
              <a:rPr lang="en-US" altLang="ja-JP" dirty="0">
                <a:latin typeface="+mj-ea"/>
                <a:ea typeface="+mj-ea"/>
              </a:rPr>
              <a:t>(11</a:t>
            </a:r>
            <a:r>
              <a:rPr lang="ja-JP" altLang="en-US" dirty="0">
                <a:latin typeface="+mj-ea"/>
                <a:ea typeface="+mj-ea"/>
              </a:rPr>
              <a:t>月</a:t>
            </a:r>
            <a:r>
              <a:rPr lang="en-US" altLang="ja-JP">
                <a:latin typeface="+mj-ea"/>
                <a:ea typeface="+mj-ea"/>
              </a:rPr>
              <a:t>12</a:t>
            </a:r>
            <a:r>
              <a:rPr lang="ja-JP" altLang="en-US">
                <a:latin typeface="+mj-ea"/>
                <a:ea typeface="+mj-ea"/>
              </a:rPr>
              <a:t>日</a:t>
            </a:r>
            <a:r>
              <a:rPr lang="en-US" altLang="ja-JP" dirty="0">
                <a:latin typeface="+mj-ea"/>
                <a:ea typeface="+mj-ea"/>
              </a:rPr>
              <a:t>)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87172" y="326141"/>
            <a:ext cx="738664" cy="32742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曲線と曲面の幾何学第７回です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どうぞよろしくお願い致します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083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26407" y="566670"/>
            <a:ext cx="43091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曲率・捩率一定の</a:t>
            </a:r>
            <a:r>
              <a:rPr kumimoji="1" lang="ja-JP" altLang="en-US" sz="2400" dirty="0">
                <a:solidFill>
                  <a:srgbClr val="FF0000"/>
                </a:solidFill>
              </a:rPr>
              <a:t>空間曲線では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5696994" y="4495997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994" y="4495997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2174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187172" y="326141"/>
            <a:ext cx="738664" cy="275171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そこで図のようなベクトル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Ｖを考えます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平行四辺形 24"/>
          <p:cNvSpPr/>
          <p:nvPr/>
        </p:nvSpPr>
        <p:spPr>
          <a:xfrm rot="19215006">
            <a:off x="3970664" y="2449884"/>
            <a:ext cx="5581471" cy="2791525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067441" y="96977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</a:rPr>
              <a:t>展</a:t>
            </a:r>
            <a:r>
              <a:rPr kumimoji="1" lang="ja-JP" altLang="en-US" dirty="0">
                <a:solidFill>
                  <a:srgbClr val="002060"/>
                </a:solidFill>
              </a:rPr>
              <a:t>直平面</a:t>
            </a:r>
          </a:p>
        </p:txBody>
      </p:sp>
      <p:cxnSp>
        <p:nvCxnSpPr>
          <p:cNvPr id="27" name="直線矢印コネクタ 26"/>
          <p:cNvCxnSpPr/>
          <p:nvPr/>
        </p:nvCxnSpPr>
        <p:spPr>
          <a:xfrm flipV="1">
            <a:off x="6532260" y="3991226"/>
            <a:ext cx="10415" cy="493464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6578936" y="4140374"/>
            <a:ext cx="511884" cy="39038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7054830" y="4097278"/>
                <a:ext cx="9244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τ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830" y="4097278"/>
                <a:ext cx="924450" cy="461665"/>
              </a:xfrm>
              <a:prstGeom prst="rect">
                <a:avLst/>
              </a:prstGeom>
              <a:blipFill rotWithShape="0">
                <a:blip r:embed="rId7"/>
                <a:stretch>
                  <a:fillRect r="-12500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平行四辺形 31"/>
          <p:cNvSpPr/>
          <p:nvPr/>
        </p:nvSpPr>
        <p:spPr>
          <a:xfrm rot="8490582">
            <a:off x="6294131" y="3894283"/>
            <a:ext cx="998064" cy="404726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直線矢印コネクタ 32"/>
          <p:cNvCxnSpPr/>
          <p:nvPr/>
        </p:nvCxnSpPr>
        <p:spPr>
          <a:xfrm flipV="1">
            <a:off x="6543964" y="3614815"/>
            <a:ext cx="516988" cy="949673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5600819" y="3733062"/>
                <a:ext cx="102496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kumimoji="1" lang="en-US" altLang="ja-JP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819" y="3733062"/>
                <a:ext cx="1024961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7181640" y="3145427"/>
                <a:ext cx="30360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2400" dirty="0">
                    <a:solidFill>
                      <a:srgbClr val="00206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τ</m:t>
                    </m:r>
                    <m:sSup>
                      <m:sSupPr>
                        <m:ctrlPr>
                          <a:rPr lang="en-US" altLang="ja-JP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altLang="ja-JP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altLang="ja-JP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altLang="ja-JP" sz="240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altLang="ja-JP" sz="2400" i="1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altLang="ja-JP" sz="2400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ja-JP" alt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1640" y="3145427"/>
                <a:ext cx="3036063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402" t="-10526" b="-289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266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5023049" y="566670"/>
                <a:ext cx="191590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</a:rPr>
                  <a:t> は</a:t>
                </a:r>
                <a:endParaRPr lang="en-US" altLang="ja-JP" sz="2400" dirty="0">
                  <a:solidFill>
                    <a:srgbClr val="FF0000"/>
                  </a:solidFill>
                </a:endParaRPr>
              </a:p>
              <a:p>
                <a:pPr algn="ctr"/>
                <a:r>
                  <a:rPr kumimoji="1" lang="ja-JP" altLang="en-US" sz="2400" dirty="0">
                    <a:solidFill>
                      <a:srgbClr val="FF0000"/>
                    </a:solidFill>
                  </a:rPr>
                  <a:t>微分が常に０</a:t>
                </a:r>
                <a:endParaRPr kumimoji="1" lang="en-US" altLang="ja-JP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3049" y="566670"/>
                <a:ext cx="1915909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4459" t="-8824" r="-4459" b="-132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5696994" y="4495997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994" y="4495997"/>
                <a:ext cx="845681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2174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5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464171" y="326141"/>
            <a:ext cx="461665" cy="346024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するとこのＶの微分が消えるので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平行四辺形 24"/>
          <p:cNvSpPr/>
          <p:nvPr/>
        </p:nvSpPr>
        <p:spPr>
          <a:xfrm rot="19215006">
            <a:off x="3970664" y="2449884"/>
            <a:ext cx="5581471" cy="2791525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067441" y="96977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</a:rPr>
              <a:t>展</a:t>
            </a:r>
            <a:r>
              <a:rPr kumimoji="1" lang="ja-JP" altLang="en-US" dirty="0">
                <a:solidFill>
                  <a:srgbClr val="002060"/>
                </a:solidFill>
              </a:rPr>
              <a:t>直平面</a:t>
            </a:r>
          </a:p>
        </p:txBody>
      </p:sp>
      <p:cxnSp>
        <p:nvCxnSpPr>
          <p:cNvPr id="30" name="直線矢印コネクタ 29"/>
          <p:cNvCxnSpPr/>
          <p:nvPr/>
        </p:nvCxnSpPr>
        <p:spPr>
          <a:xfrm flipV="1">
            <a:off x="6578936" y="4140374"/>
            <a:ext cx="511884" cy="39038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7054830" y="4097278"/>
                <a:ext cx="9244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τ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830" y="4097278"/>
                <a:ext cx="924450" cy="461665"/>
              </a:xfrm>
              <a:prstGeom prst="rect">
                <a:avLst/>
              </a:prstGeom>
              <a:blipFill rotWithShape="0">
                <a:blip r:embed="rId7"/>
                <a:stretch>
                  <a:fillRect r="-12500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7207615" y="2261563"/>
                <a:ext cx="323974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2400" dirty="0">
                    <a:solidFill>
                      <a:srgbClr val="00206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τ</m:t>
                    </m:r>
                    <m:sSup>
                      <m:sSupPr>
                        <m:ctrlPr>
                          <a:rPr lang="en-US" altLang="ja-JP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altLang="ja-JP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altLang="ja-JP" sz="240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σ</m:t>
                    </m:r>
                    <m:sSup>
                      <m:sSupPr>
                        <m:ctrlPr>
                          <a:rPr lang="en-US" altLang="ja-JP" sz="2400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altLang="ja-JP" sz="2400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altLang="ja-JP" sz="2400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altLang="ja-JP" sz="2400" b="0" dirty="0">
                  <a:solidFill>
                    <a:srgbClr val="92D050"/>
                  </a:solidFill>
                </a:endParaRPr>
              </a:p>
              <a:p>
                <a:r>
                  <a:rPr lang="en-US" altLang="ja-JP" sz="2400" dirty="0">
                    <a:solidFill>
                      <a:srgbClr val="00206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τσ</m:t>
                    </m:r>
                    <m:r>
                      <a:rPr lang="en-US" altLang="ja-JP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altLang="ja-JP" sz="240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στ</m:t>
                    </m:r>
                    <m:r>
                      <a:rPr lang="en-US" altLang="ja-JP" sz="2400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sz="2400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sz="2400" dirty="0">
                    <a:solidFill>
                      <a:srgbClr val="002060"/>
                    </a:solidFill>
                  </a:rPr>
                  <a:t>=</a:t>
                </a:r>
                <a:r>
                  <a:rPr lang="en-US" altLang="ja-JP" sz="2400" b="1" dirty="0">
                    <a:solidFill>
                      <a:srgbClr val="002060"/>
                    </a:solidFill>
                  </a:rPr>
                  <a:t>0</a:t>
                </a:r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7615" y="2261563"/>
                <a:ext cx="3239747" cy="830997"/>
              </a:xfrm>
              <a:prstGeom prst="rect">
                <a:avLst/>
              </a:prstGeom>
              <a:blipFill rotWithShape="0">
                <a:blip r:embed="rId8"/>
                <a:stretch>
                  <a:fillRect l="-2820" t="-5882" b="-1617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直線矢印コネクタ 34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7181640" y="3145427"/>
                <a:ext cx="30360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2400" dirty="0">
                    <a:solidFill>
                      <a:srgbClr val="00206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τ</m:t>
                    </m:r>
                    <m:sSup>
                      <m:sSupPr>
                        <m:ctrlPr>
                          <a:rPr lang="en-US" altLang="ja-JP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altLang="ja-JP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altLang="ja-JP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altLang="ja-JP" sz="240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altLang="ja-JP" sz="2400" i="1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altLang="ja-JP" sz="2400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ja-JP" alt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1640" y="3145427"/>
                <a:ext cx="3036063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402" t="-10526" b="-289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矢印コネクタ 40"/>
          <p:cNvCxnSpPr/>
          <p:nvPr/>
        </p:nvCxnSpPr>
        <p:spPr>
          <a:xfrm flipV="1">
            <a:off x="6543964" y="3614815"/>
            <a:ext cx="516988" cy="949673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flipV="1">
            <a:off x="6532260" y="3991226"/>
            <a:ext cx="10415" cy="493464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平行四辺形 42"/>
          <p:cNvSpPr/>
          <p:nvPr/>
        </p:nvSpPr>
        <p:spPr>
          <a:xfrm rot="8490582">
            <a:off x="6294131" y="3894283"/>
            <a:ext cx="998064" cy="404726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/>
              <p:cNvSpPr txBox="1"/>
              <p:nvPr/>
            </p:nvSpPr>
            <p:spPr>
              <a:xfrm>
                <a:off x="5600819" y="3733062"/>
                <a:ext cx="102496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kumimoji="1" lang="en-US" altLang="ja-JP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5" name="テキスト ボックス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819" y="3733062"/>
                <a:ext cx="1024961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129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5098581" y="566670"/>
                <a:ext cx="176484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2400" dirty="0">
                    <a:solidFill>
                      <a:srgbClr val="FF0000"/>
                    </a:solidFill>
                  </a:rPr>
                  <a:t>つまり</a:t>
                </a:r>
                <a:endParaRPr lang="en-US" altLang="ja-JP" sz="2400" dirty="0">
                  <a:solidFill>
                    <a:srgbClr val="FF000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</a:rPr>
                  <a:t> は一定</a:t>
                </a: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581" y="566670"/>
                <a:ext cx="1764842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345" t="-8824" r="-4828" b="-132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5696994" y="4495997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994" y="4495997"/>
                <a:ext cx="845681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2174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5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464171" y="326141"/>
            <a:ext cx="461665" cy="212333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Ｖは一定になります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平行四辺形 24"/>
          <p:cNvSpPr/>
          <p:nvPr/>
        </p:nvSpPr>
        <p:spPr>
          <a:xfrm rot="19215006">
            <a:off x="3970664" y="2449884"/>
            <a:ext cx="5581471" cy="2791525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067441" y="96977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</a:rPr>
              <a:t>展</a:t>
            </a:r>
            <a:r>
              <a:rPr kumimoji="1" lang="ja-JP" altLang="en-US" dirty="0">
                <a:solidFill>
                  <a:srgbClr val="002060"/>
                </a:solidFill>
              </a:rPr>
              <a:t>直平面</a:t>
            </a:r>
          </a:p>
        </p:txBody>
      </p:sp>
      <p:cxnSp>
        <p:nvCxnSpPr>
          <p:cNvPr id="30" name="直線矢印コネクタ 29"/>
          <p:cNvCxnSpPr/>
          <p:nvPr/>
        </p:nvCxnSpPr>
        <p:spPr>
          <a:xfrm flipV="1">
            <a:off x="6578936" y="4140374"/>
            <a:ext cx="511884" cy="39038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7054830" y="4097278"/>
                <a:ext cx="9244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τ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830" y="4097278"/>
                <a:ext cx="924450" cy="461665"/>
              </a:xfrm>
              <a:prstGeom prst="rect">
                <a:avLst/>
              </a:prstGeom>
              <a:blipFill rotWithShape="0">
                <a:blip r:embed="rId7"/>
                <a:stretch>
                  <a:fillRect r="-12500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7174172" y="3143728"/>
                <a:ext cx="17765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m:t>一定</m:t>
                      </m:r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4172" y="3143728"/>
                <a:ext cx="1776587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1031" r="-2749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直線矢印コネクタ 34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V="1">
            <a:off x="6532260" y="3991226"/>
            <a:ext cx="10415" cy="493464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平行四辺形 38"/>
          <p:cNvSpPr/>
          <p:nvPr/>
        </p:nvSpPr>
        <p:spPr>
          <a:xfrm rot="8490582">
            <a:off x="6294131" y="3894283"/>
            <a:ext cx="998064" cy="404726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" name="直線矢印コネクタ 39"/>
          <p:cNvCxnSpPr/>
          <p:nvPr/>
        </p:nvCxnSpPr>
        <p:spPr>
          <a:xfrm flipV="1">
            <a:off x="6543964" y="3614815"/>
            <a:ext cx="516988" cy="949673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/>
              <p:cNvSpPr txBox="1"/>
              <p:nvPr/>
            </p:nvSpPr>
            <p:spPr>
              <a:xfrm>
                <a:off x="5600819" y="3733062"/>
                <a:ext cx="102496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kumimoji="1" lang="en-US" altLang="ja-JP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1" name="テキスト ボックス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819" y="3733062"/>
                <a:ext cx="1024961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9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4359603" y="524466"/>
                <a:ext cx="3242811" cy="837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2400" dirty="0">
                    <a:solidFill>
                      <a:srgbClr val="FF0000"/>
                    </a:solidFill>
                  </a:rPr>
                  <a:t>その動かない </a:t>
                </a:r>
                <a14:m>
                  <m:oMath xmlns:m="http://schemas.openxmlformats.org/officeDocument/2006/math"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</a:rPr>
                  <a:t> から</a:t>
                </a:r>
                <a:endParaRPr lang="en-US" altLang="ja-JP" sz="2400" dirty="0">
                  <a:solidFill>
                    <a:srgbClr val="FF0000"/>
                  </a:solidFill>
                </a:endParaRPr>
              </a:p>
              <a:p>
                <a:pPr algn="ctr"/>
                <a:r>
                  <a:rPr lang="ja-JP" altLang="en-US" sz="2400" dirty="0">
                    <a:solidFill>
                      <a:srgbClr val="FF0000"/>
                    </a:solidFill>
                  </a:rPr>
                  <a:t>単位ベクトル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</a:rPr>
                  <a:t> を作ると</a:t>
                </a: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9603" y="524466"/>
                <a:ext cx="3242811" cy="837602"/>
              </a:xfrm>
              <a:prstGeom prst="rect">
                <a:avLst/>
              </a:prstGeom>
              <a:blipFill rotWithShape="0">
                <a:blip r:embed="rId2"/>
                <a:stretch>
                  <a:fillRect l="-2632" t="-8759" r="-2820" b="-131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633174" y="326141"/>
            <a:ext cx="1292662" cy="298415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このＶ方向の単位ベクトルを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Ｖチルダとおきます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もちろんこのベクトルも</a:t>
            </a:r>
            <a:endParaRPr kumimoji="1"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一定です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平行四辺形 24"/>
          <p:cNvSpPr/>
          <p:nvPr/>
        </p:nvSpPr>
        <p:spPr>
          <a:xfrm rot="19215006">
            <a:off x="3970664" y="2449884"/>
            <a:ext cx="5581471" cy="2791525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067441" y="96977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</a:rPr>
              <a:t>展</a:t>
            </a:r>
            <a:r>
              <a:rPr kumimoji="1" lang="ja-JP" altLang="en-US" dirty="0">
                <a:solidFill>
                  <a:srgbClr val="002060"/>
                </a:solidFill>
              </a:rPr>
              <a:t>直平面</a:t>
            </a:r>
          </a:p>
        </p:txBody>
      </p:sp>
      <p:cxnSp>
        <p:nvCxnSpPr>
          <p:cNvPr id="27" name="直線矢印コネクタ 26"/>
          <p:cNvCxnSpPr/>
          <p:nvPr/>
        </p:nvCxnSpPr>
        <p:spPr>
          <a:xfrm flipV="1">
            <a:off x="6542675" y="3854456"/>
            <a:ext cx="28961" cy="710032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6563002" y="3972368"/>
            <a:ext cx="622946" cy="55858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7043785" y="2277392"/>
                <a:ext cx="2849626" cy="858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kumimoji="1" lang="en-US" altLang="ja-JP" sz="2400" b="0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400" b="0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kumimoji="1" lang="en-US" altLang="ja-JP" sz="2400" b="0" i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kumimoji="1" lang="en-US" altLang="ja-JP" sz="2400" b="0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ja-JP" sz="2400" b="0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kumimoji="1" lang="en-US" altLang="ja-JP" sz="2400" b="0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altLang="ja-JP" sz="2400" i="1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||</m:t>
                          </m:r>
                          <m:r>
                            <a:rPr lang="en-US" altLang="ja-JP" sz="2400" i="1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d>
                            <m:dPr>
                              <m:ctrlPr>
                                <a:rPr kumimoji="1" lang="en-US" altLang="ja-JP" sz="2400" b="0" i="1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kumimoji="1" lang="en-US" altLang="ja-JP" sz="2400" b="0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||</m:t>
                          </m:r>
                        </m:den>
                      </m:f>
                      <m: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m:t>一定</m:t>
                      </m:r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3785" y="2277392"/>
                <a:ext cx="2849626" cy="85805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直線矢印コネクタ 35"/>
          <p:cNvCxnSpPr>
            <a:endCxn id="29" idx="1"/>
          </p:cNvCxnSpPr>
          <p:nvPr/>
        </p:nvCxnSpPr>
        <p:spPr>
          <a:xfrm flipV="1">
            <a:off x="6517223" y="3374561"/>
            <a:ext cx="656949" cy="1181313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6640865" y="4193876"/>
                <a:ext cx="1992362" cy="791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865" y="4193876"/>
                <a:ext cx="1992362" cy="79169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/>
              <p:cNvSpPr txBox="1"/>
              <p:nvPr/>
            </p:nvSpPr>
            <p:spPr>
              <a:xfrm>
                <a:off x="4515881" y="2797408"/>
                <a:ext cx="2077107" cy="791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σ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kumimoji="1" lang="en-US" altLang="ja-JP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9" name="テキスト ボックス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881" y="2797408"/>
                <a:ext cx="2077107" cy="79169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/>
              <p:cNvSpPr txBox="1"/>
              <p:nvPr/>
            </p:nvSpPr>
            <p:spPr>
              <a:xfrm>
                <a:off x="5696994" y="4495997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テキスト ボックス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994" y="4495997"/>
                <a:ext cx="845681" cy="461665"/>
              </a:xfrm>
              <a:prstGeom prst="rect">
                <a:avLst/>
              </a:prstGeom>
              <a:blipFill rotWithShape="0">
                <a:blip r:embed="rId10"/>
                <a:stretch>
                  <a:fillRect r="-2174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矢印コネクタ 42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7174172" y="3143728"/>
                <a:ext cx="17765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m:t>一定</m:t>
                      </m:r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4172" y="3143728"/>
                <a:ext cx="1776587" cy="461665"/>
              </a:xfrm>
              <a:prstGeom prst="rect">
                <a:avLst/>
              </a:prstGeom>
              <a:blipFill rotWithShape="0">
                <a:blip r:embed="rId11"/>
                <a:stretch>
                  <a:fillRect l="-1031" r="-2749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矢印コネクタ 45"/>
          <p:cNvCxnSpPr/>
          <p:nvPr/>
        </p:nvCxnSpPr>
        <p:spPr>
          <a:xfrm flipV="1">
            <a:off x="6543964" y="3614815"/>
            <a:ext cx="516988" cy="949673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平行四辺形 48"/>
          <p:cNvSpPr/>
          <p:nvPr/>
        </p:nvSpPr>
        <p:spPr>
          <a:xfrm rot="19277239">
            <a:off x="6255798" y="3695716"/>
            <a:ext cx="1237353" cy="503636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52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4695806" y="550976"/>
                <a:ext cx="2664127" cy="837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ja-JP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ja-JP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altLang="ja-JP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</a:rPr>
                  <a:t> と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</a:rPr>
                  <a:t>の内積も</a:t>
                </a:r>
              </a:p>
              <a:p>
                <a:pPr algn="ctr"/>
                <a:r>
                  <a:rPr kumimoji="1" lang="ja-JP" altLang="en-US" sz="2400" dirty="0">
                    <a:solidFill>
                      <a:srgbClr val="FF0000"/>
                    </a:solidFill>
                  </a:rPr>
                  <a:t>一定</a:t>
                </a: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806" y="550976"/>
                <a:ext cx="2664127" cy="837602"/>
              </a:xfrm>
              <a:prstGeom prst="rect">
                <a:avLst/>
              </a:prstGeom>
              <a:blipFill rotWithShape="0">
                <a:blip r:embed="rId2"/>
                <a:stretch>
                  <a:fillRect l="-458" t="-7971" r="-3204" b="-1231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910173" y="326141"/>
            <a:ext cx="1015663" cy="27837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Ｖチルダの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速度ベクトル方向の成分も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一定なので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平行四辺形 24"/>
          <p:cNvSpPr/>
          <p:nvPr/>
        </p:nvSpPr>
        <p:spPr>
          <a:xfrm rot="19215006">
            <a:off x="3970664" y="2449884"/>
            <a:ext cx="5581471" cy="2791525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067441" y="96977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</a:rPr>
              <a:t>展</a:t>
            </a:r>
            <a:r>
              <a:rPr kumimoji="1" lang="ja-JP" altLang="en-US" dirty="0">
                <a:solidFill>
                  <a:srgbClr val="002060"/>
                </a:solidFill>
              </a:rPr>
              <a:t>直平面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7178065" y="2926748"/>
                <a:ext cx="1471428" cy="468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kumimoji="1" lang="en-US" altLang="ja-JP" sz="2400" b="0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400" b="0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m:t>一定</m:t>
                      </m:r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065" y="2926748"/>
                <a:ext cx="1471428" cy="468270"/>
              </a:xfrm>
              <a:prstGeom prst="rect">
                <a:avLst/>
              </a:prstGeom>
              <a:blipFill rotWithShape="0">
                <a:blip r:embed="rId6"/>
                <a:stretch>
                  <a:fillRect t="-9091" r="-830" b="-90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5696994" y="4495997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994" y="4495997"/>
                <a:ext cx="845681" cy="461665"/>
              </a:xfrm>
              <a:prstGeom prst="rect">
                <a:avLst/>
              </a:prstGeom>
              <a:blipFill rotWithShape="0">
                <a:blip r:embed="rId9"/>
                <a:stretch>
                  <a:fillRect r="-2174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矢印コネクタ 30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4515881" y="2797408"/>
                <a:ext cx="2077107" cy="791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σ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kumimoji="1" lang="en-US" altLang="ja-JP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881" y="2797408"/>
                <a:ext cx="2077107" cy="79169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/>
              <p:cNvSpPr txBox="1"/>
              <p:nvPr/>
            </p:nvSpPr>
            <p:spPr>
              <a:xfrm>
                <a:off x="6640865" y="4193876"/>
                <a:ext cx="1992362" cy="791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865" y="4193876"/>
                <a:ext cx="1992362" cy="79169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直線矢印コネクタ 41"/>
          <p:cNvCxnSpPr/>
          <p:nvPr/>
        </p:nvCxnSpPr>
        <p:spPr>
          <a:xfrm flipV="1">
            <a:off x="6563002" y="3972368"/>
            <a:ext cx="622946" cy="55858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V="1">
            <a:off x="6517223" y="3374561"/>
            <a:ext cx="656949" cy="1181313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平行四辺形 45"/>
          <p:cNvSpPr/>
          <p:nvPr/>
        </p:nvSpPr>
        <p:spPr>
          <a:xfrm rot="19277239">
            <a:off x="6255798" y="3695716"/>
            <a:ext cx="1237353" cy="503636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6542675" y="3854456"/>
            <a:ext cx="28961" cy="710032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942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802178" y="326141"/>
            <a:ext cx="2123658" cy="23413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逆に速度ベクトルの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Ｖチルダ方向の成分も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一定になります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つまり曲線Ｘは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Ｖチルダ方向には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一定の速さで進む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と言うことです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平行四辺形 24"/>
          <p:cNvSpPr/>
          <p:nvPr/>
        </p:nvSpPr>
        <p:spPr>
          <a:xfrm rot="19215006">
            <a:off x="3970664" y="2449884"/>
            <a:ext cx="5581471" cy="2791525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067441" y="96977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</a:rPr>
              <a:t>展</a:t>
            </a:r>
            <a:r>
              <a:rPr kumimoji="1" lang="ja-JP" altLang="en-US" dirty="0">
                <a:solidFill>
                  <a:srgbClr val="002060"/>
                </a:solidFill>
              </a:rPr>
              <a:t>直平面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4534282" y="2775995"/>
                <a:ext cx="2700898" cy="791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acc>
                        <m:accPr>
                          <m:chr m:val="̃"/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m:t>一定</m:t>
                      </m:r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282" y="2775995"/>
                <a:ext cx="2700898" cy="79169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5696994" y="4495997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994" y="4495997"/>
                <a:ext cx="845681" cy="461665"/>
              </a:xfrm>
              <a:prstGeom prst="rect">
                <a:avLst/>
              </a:prstGeom>
              <a:blipFill rotWithShape="0">
                <a:blip r:embed="rId8"/>
                <a:stretch>
                  <a:fillRect r="-2174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矢印コネクタ 30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 flipV="1">
            <a:off x="7025425" y="3575668"/>
            <a:ext cx="485581" cy="13345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6984331" y="3696255"/>
            <a:ext cx="124138" cy="3111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/>
              <p:cNvSpPr txBox="1"/>
              <p:nvPr/>
            </p:nvSpPr>
            <p:spPr>
              <a:xfrm>
                <a:off x="7178065" y="2926748"/>
                <a:ext cx="1471428" cy="468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kumimoji="1" lang="en-US" altLang="ja-JP" sz="2400" b="0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400" b="0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m:t>一定</m:t>
                      </m:r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9" name="テキスト ボックス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065" y="2926748"/>
                <a:ext cx="1471428" cy="468270"/>
              </a:xfrm>
              <a:prstGeom prst="rect">
                <a:avLst/>
              </a:prstGeom>
              <a:blipFill rotWithShape="0">
                <a:blip r:embed="rId9"/>
                <a:stretch>
                  <a:fillRect t="-9091" r="-830" b="-90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8" name="直線コネクタ 87"/>
          <p:cNvCxnSpPr/>
          <p:nvPr/>
        </p:nvCxnSpPr>
        <p:spPr>
          <a:xfrm flipV="1">
            <a:off x="7108469" y="3630412"/>
            <a:ext cx="23621" cy="9695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 flipV="1">
            <a:off x="6521161" y="3567687"/>
            <a:ext cx="480643" cy="94772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V="1">
            <a:off x="6517223" y="3374561"/>
            <a:ext cx="656949" cy="1181313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4390449" y="566670"/>
                <a:ext cx="2914709" cy="837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2400" dirty="0">
                    <a:solidFill>
                      <a:srgbClr val="FF0000"/>
                    </a:solidFill>
                  </a:rPr>
                  <a:t>つまり </a:t>
                </a:r>
                <a14:m>
                  <m:oMath xmlns:m="http://schemas.openxmlformats.org/officeDocument/2006/math">
                    <m:r>
                      <a:rPr lang="en-US" altLang="ja-JP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ja-JP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</a:rPr>
                  <a:t> の</a:t>
                </a:r>
                <a:endParaRPr lang="en-US" altLang="ja-JP" sz="2400" dirty="0">
                  <a:solidFill>
                    <a:srgbClr val="FF0000"/>
                  </a:solidFill>
                </a:endParaRPr>
              </a:p>
              <a:p>
                <a:pPr algn="ctr"/>
                <a:r>
                  <a:rPr lang="ja-JP" altLang="en-US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</a:rPr>
                  <a:t> 方向の速さが一定</a:t>
                </a: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449" y="566670"/>
                <a:ext cx="2914709" cy="837602"/>
              </a:xfrm>
              <a:prstGeom prst="rect">
                <a:avLst/>
              </a:prstGeom>
              <a:blipFill rotWithShape="0">
                <a:blip r:embed="rId10"/>
                <a:stretch>
                  <a:fillRect t="-8759" r="-2720" b="-131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653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4607074" y="566670"/>
                <a:ext cx="2747867" cy="837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2400" dirty="0">
                    <a:solidFill>
                      <a:srgbClr val="FF0000"/>
                    </a:solidFill>
                  </a:rPr>
                  <a:t>次に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</a:rPr>
                  <a:t> と直交する</a:t>
                </a:r>
                <a:endParaRPr lang="en-US" altLang="ja-JP" sz="2400" dirty="0">
                  <a:solidFill>
                    <a:srgbClr val="FF0000"/>
                  </a:solidFill>
                </a:endParaRPr>
              </a:p>
              <a:p>
                <a:pPr algn="ctr"/>
                <a:r>
                  <a:rPr lang="ja-JP" altLang="en-US" sz="2400" dirty="0">
                    <a:solidFill>
                      <a:srgbClr val="FF0000"/>
                    </a:solidFill>
                  </a:rPr>
                  <a:t>方向の動きを見ると</a:t>
                </a: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074" y="566670"/>
                <a:ext cx="2747867" cy="837602"/>
              </a:xfrm>
              <a:prstGeom prst="rect">
                <a:avLst/>
              </a:prstGeom>
              <a:blipFill rotWithShape="0">
                <a:blip r:embed="rId2"/>
                <a:stretch>
                  <a:fillRect l="-3104" t="-8029" r="-2661" b="-131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079177" y="326141"/>
            <a:ext cx="1846659" cy="299216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そこで今度はＸから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Ｖチルダ方向へ進む動きを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引き算して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Ｖチルダと直交する方向への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動きだけを取り出した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曲線Ｙを考えます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平行四辺形 24"/>
          <p:cNvSpPr/>
          <p:nvPr/>
        </p:nvSpPr>
        <p:spPr>
          <a:xfrm rot="11861496">
            <a:off x="519821" y="3466798"/>
            <a:ext cx="11429573" cy="1861752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5696994" y="4495997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994" y="4495997"/>
                <a:ext cx="845681" cy="461665"/>
              </a:xfrm>
              <a:prstGeom prst="rect">
                <a:avLst/>
              </a:prstGeom>
              <a:blipFill rotWithShape="0">
                <a:blip r:embed="rId8"/>
                <a:stretch>
                  <a:fillRect r="-2174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平行四辺形 1"/>
          <p:cNvSpPr/>
          <p:nvPr/>
        </p:nvSpPr>
        <p:spPr>
          <a:xfrm rot="7206492" flipV="1">
            <a:off x="6411161" y="3901781"/>
            <a:ext cx="1222876" cy="420408"/>
          </a:xfrm>
          <a:prstGeom prst="parallelogram">
            <a:avLst>
              <a:gd name="adj" fmla="val 36474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6521317" y="4570550"/>
            <a:ext cx="531639" cy="738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/>
          <p:cNvSpPr/>
          <p:nvPr/>
        </p:nvSpPr>
        <p:spPr>
          <a:xfrm rot="11355295" flipH="1">
            <a:off x="315056" y="2939709"/>
            <a:ext cx="7069052" cy="144953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862310" y="3918763"/>
                <a:ext cx="8328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2310" y="3918763"/>
                <a:ext cx="832857" cy="461665"/>
              </a:xfrm>
              <a:prstGeom prst="rect">
                <a:avLst/>
              </a:prstGeom>
              <a:blipFill rotWithShape="0">
                <a:blip r:embed="rId9"/>
                <a:stretch>
                  <a:fillRect r="-1471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7014170" y="4372010"/>
                <a:ext cx="3818033" cy="791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acc>
                        <m:accPr>
                          <m:chr m:val="̃"/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</m:oMath>
                  </m:oMathPara>
                </a14:m>
                <a:endParaRPr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170" y="4372010"/>
                <a:ext cx="3818033" cy="79169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/>
              <p:cNvSpPr txBox="1"/>
              <p:nvPr/>
            </p:nvSpPr>
            <p:spPr>
              <a:xfrm>
                <a:off x="824450" y="4493921"/>
                <a:ext cx="1907189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1" lang="en-US" altLang="ja-JP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  <m:r>
                      <a:rPr kumimoji="1" lang="en-US" altLang="ja-JP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と</m:t>
                    </m:r>
                  </m:oMath>
                </a14:m>
                <a:r>
                  <a:rPr lang="ja-JP" altLang="en-US" dirty="0">
                    <a:solidFill>
                      <a:srgbClr val="002060"/>
                    </a:solidFill>
                  </a:rPr>
                  <a:t>直交する平面</a:t>
                </a:r>
                <a:endParaRPr lang="ja-JP" altLang="en-US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テキスト ボックス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50" y="4493921"/>
                <a:ext cx="1907189" cy="374270"/>
              </a:xfrm>
              <a:prstGeom prst="rect">
                <a:avLst/>
              </a:prstGeom>
              <a:blipFill rotWithShape="0">
                <a:blip r:embed="rId11"/>
                <a:stretch>
                  <a:fillRect t="-12903" r="-2875" b="-1774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直線矢印コネクタ 50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2" name="テキスト ボックス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12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/>
              <p:cNvSpPr txBox="1"/>
              <p:nvPr/>
            </p:nvSpPr>
            <p:spPr>
              <a:xfrm>
                <a:off x="4534282" y="2775995"/>
                <a:ext cx="2700898" cy="791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acc>
                        <m:accPr>
                          <m:chr m:val="̃"/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m:t>一定</m:t>
                      </m:r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1" name="テキスト ボックス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282" y="2775995"/>
                <a:ext cx="2700898" cy="79169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/>
              <p:cNvSpPr txBox="1"/>
              <p:nvPr/>
            </p:nvSpPr>
            <p:spPr>
              <a:xfrm>
                <a:off x="7178065" y="2926748"/>
                <a:ext cx="1471428" cy="468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kumimoji="1" lang="en-US" altLang="ja-JP" sz="2400" b="0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400" b="0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m:t>一定</m:t>
                      </m:r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3" name="テキスト ボックス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065" y="2926748"/>
                <a:ext cx="1471428" cy="468270"/>
              </a:xfrm>
              <a:prstGeom prst="rect">
                <a:avLst/>
              </a:prstGeom>
              <a:blipFill rotWithShape="0">
                <a:blip r:embed="rId14"/>
                <a:stretch>
                  <a:fillRect t="-9091" r="-830" b="-90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直線コネクタ 26"/>
          <p:cNvCxnSpPr/>
          <p:nvPr/>
        </p:nvCxnSpPr>
        <p:spPr>
          <a:xfrm flipV="1">
            <a:off x="6901254" y="4443170"/>
            <a:ext cx="151702" cy="146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6834535" y="4456062"/>
            <a:ext cx="66719" cy="9018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V="1">
            <a:off x="6521161" y="3567687"/>
            <a:ext cx="480643" cy="94772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V="1">
            <a:off x="6517223" y="3374561"/>
            <a:ext cx="656949" cy="1181313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V="1">
            <a:off x="7108469" y="3630412"/>
            <a:ext cx="23621" cy="9695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V="1">
            <a:off x="6977105" y="3718441"/>
            <a:ext cx="151702" cy="146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93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564583" y="547646"/>
            <a:ext cx="2629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こちらも速さ一定で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910173" y="326141"/>
            <a:ext cx="1015663" cy="342657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するとこのＹも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弧長パラメーターではないものの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速さ一定で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862310" y="3918763"/>
                <a:ext cx="8328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2310" y="3918763"/>
                <a:ext cx="832857" cy="461665"/>
              </a:xfrm>
              <a:prstGeom prst="rect">
                <a:avLst/>
              </a:prstGeom>
              <a:blipFill rotWithShape="0">
                <a:blip r:embed="rId7"/>
                <a:stretch>
                  <a:fillRect r="-1471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9648354" y="5311229"/>
                <a:ext cx="11838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m:t>一定</m:t>
                      </m:r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8354" y="5311229"/>
                <a:ext cx="1183849" cy="461665"/>
              </a:xfrm>
              <a:prstGeom prst="rect">
                <a:avLst/>
              </a:prstGeom>
              <a:blipFill rotWithShape="0">
                <a:blip r:embed="rId8"/>
                <a:stretch>
                  <a:fillRect r="-1031" b="-9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矢印コネクタ 40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3" name="テキスト ボックス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12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/>
              <p:cNvSpPr txBox="1"/>
              <p:nvPr/>
            </p:nvSpPr>
            <p:spPr>
              <a:xfrm>
                <a:off x="824450" y="4493921"/>
                <a:ext cx="1907189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1" lang="en-US" altLang="ja-JP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  <m:r>
                      <a:rPr kumimoji="1" lang="en-US" altLang="ja-JP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と</m:t>
                    </m:r>
                  </m:oMath>
                </a14:m>
                <a:r>
                  <a:rPr lang="ja-JP" altLang="en-US" dirty="0">
                    <a:solidFill>
                      <a:srgbClr val="002060"/>
                    </a:solidFill>
                  </a:rPr>
                  <a:t>直交する平面</a:t>
                </a:r>
                <a:endParaRPr lang="ja-JP" altLang="en-US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テキスト ボックス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50" y="4493921"/>
                <a:ext cx="1907189" cy="374270"/>
              </a:xfrm>
              <a:prstGeom prst="rect">
                <a:avLst/>
              </a:prstGeom>
              <a:blipFill rotWithShape="0">
                <a:blip r:embed="rId13"/>
                <a:stretch>
                  <a:fillRect t="-12903" r="-2875" b="-1774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/>
              <p:cNvSpPr txBox="1"/>
              <p:nvPr/>
            </p:nvSpPr>
            <p:spPr>
              <a:xfrm>
                <a:off x="7014170" y="4372010"/>
                <a:ext cx="3818033" cy="791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acc>
                        <m:accPr>
                          <m:chr m:val="̃"/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</m:oMath>
                  </m:oMathPara>
                </a14:m>
                <a:endParaRPr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テキスト ボックス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170" y="4372010"/>
                <a:ext cx="3818033" cy="79169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/>
              <p:cNvSpPr txBox="1"/>
              <p:nvPr/>
            </p:nvSpPr>
            <p:spPr>
              <a:xfrm>
                <a:off x="6917575" y="5159918"/>
                <a:ext cx="2908988" cy="791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d>
                        <m:dPr>
                          <m:begChr m:val="|"/>
                          <m:endChr m:val="|"/>
                          <m:ctrlP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ja-JP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kumimoji="1" lang="en-US" altLang="ja-JP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|=</m:t>
                      </m:r>
                      <m:f>
                        <m:fPr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σ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7575" y="5159918"/>
                <a:ext cx="2908988" cy="79169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平行四辺形 48"/>
          <p:cNvSpPr/>
          <p:nvPr/>
        </p:nvSpPr>
        <p:spPr>
          <a:xfrm rot="11861496">
            <a:off x="519821" y="3466798"/>
            <a:ext cx="11429573" cy="1861752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弧 50"/>
          <p:cNvSpPr/>
          <p:nvPr/>
        </p:nvSpPr>
        <p:spPr>
          <a:xfrm rot="11355295" flipH="1">
            <a:off x="315056" y="2939709"/>
            <a:ext cx="7069052" cy="144953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2" name="直線矢印コネクタ 51"/>
          <p:cNvCxnSpPr/>
          <p:nvPr/>
        </p:nvCxnSpPr>
        <p:spPr>
          <a:xfrm>
            <a:off x="6521317" y="4570550"/>
            <a:ext cx="531639" cy="738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22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758378" y="524563"/>
            <a:ext cx="2438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さらに曲率も一定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187172" y="326141"/>
            <a:ext cx="738664" cy="259141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平面曲線としての曲率が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一定となるので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862310" y="3918763"/>
                <a:ext cx="8328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2310" y="3918763"/>
                <a:ext cx="832857" cy="461665"/>
              </a:xfrm>
              <a:prstGeom prst="rect">
                <a:avLst/>
              </a:prstGeom>
              <a:blipFill rotWithShape="0">
                <a:blip r:embed="rId7"/>
                <a:stretch>
                  <a:fillRect r="-1471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9648354" y="5311229"/>
                <a:ext cx="11838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m:t>一定</m:t>
                      </m:r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8354" y="5311229"/>
                <a:ext cx="1183849" cy="461665"/>
              </a:xfrm>
              <a:prstGeom prst="rect">
                <a:avLst/>
              </a:prstGeom>
              <a:blipFill rotWithShape="0">
                <a:blip r:embed="rId8"/>
                <a:stretch>
                  <a:fillRect r="-1031" b="-9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矢印コネクタ 40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3" name="テキスト ボックス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12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/>
              <p:cNvSpPr txBox="1"/>
              <p:nvPr/>
            </p:nvSpPr>
            <p:spPr>
              <a:xfrm>
                <a:off x="824450" y="4493921"/>
                <a:ext cx="1907189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1" lang="en-US" altLang="ja-JP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  <m:r>
                      <a:rPr kumimoji="1" lang="en-US" altLang="ja-JP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と</m:t>
                    </m:r>
                  </m:oMath>
                </a14:m>
                <a:r>
                  <a:rPr lang="ja-JP" altLang="en-US" dirty="0">
                    <a:solidFill>
                      <a:srgbClr val="002060"/>
                    </a:solidFill>
                  </a:rPr>
                  <a:t>直交する平面</a:t>
                </a:r>
                <a:endParaRPr lang="ja-JP" altLang="en-US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テキスト ボックス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50" y="4493921"/>
                <a:ext cx="1907189" cy="374270"/>
              </a:xfrm>
              <a:prstGeom prst="rect">
                <a:avLst/>
              </a:prstGeom>
              <a:blipFill rotWithShape="0">
                <a:blip r:embed="rId13"/>
                <a:stretch>
                  <a:fillRect t="-12903" r="-2875" b="-1774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/>
              <p:cNvSpPr txBox="1"/>
              <p:nvPr/>
            </p:nvSpPr>
            <p:spPr>
              <a:xfrm>
                <a:off x="7014170" y="4372010"/>
                <a:ext cx="3818033" cy="791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acc>
                        <m:accPr>
                          <m:chr m:val="̃"/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</m:oMath>
                  </m:oMathPara>
                </a14:m>
                <a:endParaRPr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テキスト ボックス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170" y="4372010"/>
                <a:ext cx="3818033" cy="79169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/>
              <p:cNvSpPr txBox="1"/>
              <p:nvPr/>
            </p:nvSpPr>
            <p:spPr>
              <a:xfrm>
                <a:off x="6917575" y="5159918"/>
                <a:ext cx="2908988" cy="791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d>
                        <m:dPr>
                          <m:begChr m:val="|"/>
                          <m:endChr m:val="|"/>
                          <m:ctrlP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ja-JP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kumimoji="1" lang="en-US" altLang="ja-JP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|=</m:t>
                      </m:r>
                      <m:f>
                        <m:fPr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σ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7575" y="5159918"/>
                <a:ext cx="2908988" cy="79169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2798024" y="4537023"/>
                <a:ext cx="33210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altLang="ja-JP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altLang="ja-JP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′′</m:t>
                      </m:r>
                      <m:d>
                        <m:dPr>
                          <m:ctrlPr>
                            <a:rPr lang="en-US" altLang="ja-JP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024" y="4537023"/>
                <a:ext cx="3321075" cy="461665"/>
              </a:xfrm>
              <a:prstGeom prst="rect">
                <a:avLst/>
              </a:prstGeom>
              <a:blipFill rotWithShape="0">
                <a:blip r:embed="rId1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平行四辺形 15"/>
          <p:cNvSpPr/>
          <p:nvPr/>
        </p:nvSpPr>
        <p:spPr>
          <a:xfrm rot="11861496">
            <a:off x="519821" y="3466798"/>
            <a:ext cx="11429573" cy="1861752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弧 16"/>
          <p:cNvSpPr/>
          <p:nvPr/>
        </p:nvSpPr>
        <p:spPr>
          <a:xfrm rot="11355295" flipH="1">
            <a:off x="315056" y="2939709"/>
            <a:ext cx="7069052" cy="144953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6521317" y="4570550"/>
            <a:ext cx="531639" cy="738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70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585333" y="579685"/>
            <a:ext cx="2040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つまり円を描く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464171" y="326141"/>
            <a:ext cx="461665" cy="32390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Ｙは円を描くこともわかります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862310" y="3918763"/>
                <a:ext cx="8328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2310" y="3918763"/>
                <a:ext cx="832857" cy="461665"/>
              </a:xfrm>
              <a:prstGeom prst="rect">
                <a:avLst/>
              </a:prstGeom>
              <a:blipFill rotWithShape="0">
                <a:blip r:embed="rId7"/>
                <a:stretch>
                  <a:fillRect r="-1471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9648354" y="5311229"/>
                <a:ext cx="11838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m:t>一定</m:t>
                      </m:r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8354" y="5311229"/>
                <a:ext cx="1183849" cy="461665"/>
              </a:xfrm>
              <a:prstGeom prst="rect">
                <a:avLst/>
              </a:prstGeom>
              <a:blipFill rotWithShape="0">
                <a:blip r:embed="rId8"/>
                <a:stretch>
                  <a:fillRect r="-1031" b="-9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矢印コネクタ 40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3" name="テキスト ボックス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12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/>
              <p:cNvSpPr txBox="1"/>
              <p:nvPr/>
            </p:nvSpPr>
            <p:spPr>
              <a:xfrm>
                <a:off x="824450" y="4493921"/>
                <a:ext cx="1907189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1" lang="en-US" altLang="ja-JP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  <m:r>
                      <a:rPr kumimoji="1" lang="en-US" altLang="ja-JP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と</m:t>
                    </m:r>
                  </m:oMath>
                </a14:m>
                <a:r>
                  <a:rPr lang="ja-JP" altLang="en-US" dirty="0">
                    <a:solidFill>
                      <a:srgbClr val="002060"/>
                    </a:solidFill>
                  </a:rPr>
                  <a:t>直交する平面</a:t>
                </a:r>
                <a:endParaRPr lang="ja-JP" altLang="en-US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テキスト ボックス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50" y="4493921"/>
                <a:ext cx="1907189" cy="374270"/>
              </a:xfrm>
              <a:prstGeom prst="rect">
                <a:avLst/>
              </a:prstGeom>
              <a:blipFill rotWithShape="0">
                <a:blip r:embed="rId13"/>
                <a:stretch>
                  <a:fillRect t="-12903" r="-2875" b="-1774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/>
              <p:cNvSpPr txBox="1"/>
              <p:nvPr/>
            </p:nvSpPr>
            <p:spPr>
              <a:xfrm>
                <a:off x="7014170" y="4372010"/>
                <a:ext cx="3818033" cy="791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acc>
                        <m:accPr>
                          <m:chr m:val="̃"/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</m:oMath>
                  </m:oMathPara>
                </a14:m>
                <a:endParaRPr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テキスト ボックス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170" y="4372010"/>
                <a:ext cx="3818033" cy="79169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/>
              <p:cNvSpPr txBox="1"/>
              <p:nvPr/>
            </p:nvSpPr>
            <p:spPr>
              <a:xfrm>
                <a:off x="6917575" y="5159918"/>
                <a:ext cx="2908988" cy="791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d>
                        <m:dPr>
                          <m:begChr m:val="|"/>
                          <m:endChr m:val="|"/>
                          <m:ctrlP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ja-JP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kumimoji="1" lang="en-US" altLang="ja-JP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|=</m:t>
                      </m:r>
                      <m:f>
                        <m:fPr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σ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7575" y="5159918"/>
                <a:ext cx="2908988" cy="79169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2798024" y="4537023"/>
                <a:ext cx="33210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altLang="ja-JP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altLang="ja-JP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′′</m:t>
                      </m:r>
                      <m:d>
                        <m:dPr>
                          <m:ctrlPr>
                            <a:rPr lang="en-US" altLang="ja-JP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024" y="4537023"/>
                <a:ext cx="3321075" cy="461665"/>
              </a:xfrm>
              <a:prstGeom prst="rect">
                <a:avLst/>
              </a:prstGeom>
              <a:blipFill rotWithShape="0">
                <a:blip r:embed="rId1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円/楕円 15"/>
          <p:cNvSpPr/>
          <p:nvPr/>
        </p:nvSpPr>
        <p:spPr>
          <a:xfrm rot="494317">
            <a:off x="1134397" y="3009680"/>
            <a:ext cx="6241928" cy="145865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平行四辺形 17"/>
          <p:cNvSpPr/>
          <p:nvPr/>
        </p:nvSpPr>
        <p:spPr>
          <a:xfrm rot="11861496">
            <a:off x="-2341992" y="1998044"/>
            <a:ext cx="13778014" cy="4037730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6521317" y="4570550"/>
            <a:ext cx="531639" cy="738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949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捩</a:t>
            </a:r>
            <a:r>
              <a:rPr kumimoji="1" lang="ja-JP" altLang="en-US" sz="2400" dirty="0">
                <a:solidFill>
                  <a:schemeClr val="accent4">
                    <a:lumMod val="75000"/>
                  </a:schemeClr>
                </a:solidFill>
              </a:rPr>
              <a:t>率０の</a:t>
            </a:r>
            <a:r>
              <a:rPr kumimoji="1" lang="ja-JP" altLang="en-US" sz="2400" dirty="0">
                <a:solidFill>
                  <a:srgbClr val="FF0000"/>
                </a:solidFill>
              </a:rPr>
              <a:t>空間曲線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cxnSp>
        <p:nvCxnSpPr>
          <p:cNvPr id="12" name="直線矢印コネクタ 11"/>
          <p:cNvCxnSpPr>
            <a:endCxn id="8" idx="3"/>
          </p:cNvCxnSpPr>
          <p:nvPr/>
        </p:nvCxnSpPr>
        <p:spPr>
          <a:xfrm>
            <a:off x="6529589" y="4556700"/>
            <a:ext cx="709545" cy="2308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236185" y="4615545"/>
                <a:ext cx="27225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τ</m:t>
                      </m:r>
                      <m:d>
                        <m:dPr>
                          <m:ctrlP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185" y="4615545"/>
                <a:ext cx="2722540" cy="461665"/>
              </a:xfrm>
              <a:prstGeom prst="rect">
                <a:avLst/>
              </a:prstGeom>
              <a:blipFill rotWithShape="0">
                <a:blip r:embed="rId6"/>
                <a:stretch>
                  <a:fillRect r="-224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9855014" y="4672116"/>
                <a:ext cx="1495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捩率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が０</a:t>
                </a:r>
                <a:endParaRPr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5014" y="4672116"/>
                <a:ext cx="1495987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3115" r="-3265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20"/>
          <p:cNvSpPr txBox="1"/>
          <p:nvPr/>
        </p:nvSpPr>
        <p:spPr>
          <a:xfrm>
            <a:off x="10633174" y="326141"/>
            <a:ext cx="1292662" cy="373115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捩率が常に０になるような曲線とは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どんな曲線なのでしょうか？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パワーポイントでは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前回予習しておきました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131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3981035" y="566670"/>
                <a:ext cx="3999941" cy="837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</a:rPr>
                  <a:t> 方向に速さ一定で進みつつ</a:t>
                </a:r>
                <a:endParaRPr lang="en-US" altLang="ja-JP" sz="2400" dirty="0">
                  <a:solidFill>
                    <a:srgbClr val="FF0000"/>
                  </a:solidFill>
                </a:endParaRPr>
              </a:p>
              <a:p>
                <a:pPr algn="ctr"/>
                <a:r>
                  <a:rPr lang="ja-JP" altLang="en-US" sz="2400" dirty="0">
                    <a:solidFill>
                      <a:srgbClr val="FF0000"/>
                    </a:solidFill>
                  </a:rPr>
                  <a:t>直交する方向には円を描く</a:t>
                </a: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035" y="566670"/>
                <a:ext cx="3999941" cy="837602"/>
              </a:xfrm>
              <a:prstGeom prst="rect">
                <a:avLst/>
              </a:prstGeom>
              <a:blipFill rotWithShape="0">
                <a:blip r:embed="rId2"/>
                <a:stretch>
                  <a:fillRect t="-8029" r="-1982" b="-131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テキスト ボックス 22"/>
          <p:cNvSpPr txBox="1"/>
          <p:nvPr/>
        </p:nvSpPr>
        <p:spPr>
          <a:xfrm>
            <a:off x="10633174" y="326141"/>
            <a:ext cx="1292662" cy="27965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Ｖチルダ方向に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一定の速さで進みつつ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Ｖチルダと直交する方向に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円を描くと言うことは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862310" y="3918763"/>
                <a:ext cx="8328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2310" y="3918763"/>
                <a:ext cx="832857" cy="461665"/>
              </a:xfrm>
              <a:prstGeom prst="rect">
                <a:avLst/>
              </a:prstGeom>
              <a:blipFill rotWithShape="0">
                <a:blip r:embed="rId7"/>
                <a:stretch>
                  <a:fillRect r="-1471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/>
              <p:cNvSpPr txBox="1"/>
              <p:nvPr/>
            </p:nvSpPr>
            <p:spPr>
              <a:xfrm>
                <a:off x="7014170" y="4372010"/>
                <a:ext cx="3818033" cy="791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acc>
                        <m:accPr>
                          <m:chr m:val="̃"/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</m:oMath>
                  </m:oMathPara>
                </a14:m>
                <a:endParaRPr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テキスト ボックス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170" y="4372010"/>
                <a:ext cx="3818033" cy="79169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9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5275626" y="3059505"/>
                <a:ext cx="2700898" cy="791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acc>
                        <m:accPr>
                          <m:chr m:val="̃"/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m:t>一定</m:t>
                      </m:r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626" y="3059505"/>
                <a:ext cx="2700898" cy="79169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直線矢印コネクタ 20"/>
          <p:cNvCxnSpPr/>
          <p:nvPr/>
        </p:nvCxnSpPr>
        <p:spPr>
          <a:xfrm flipV="1">
            <a:off x="6537861" y="3709115"/>
            <a:ext cx="299037" cy="84758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円/楕円 26"/>
          <p:cNvSpPr/>
          <p:nvPr/>
        </p:nvSpPr>
        <p:spPr>
          <a:xfrm rot="494317">
            <a:off x="1134397" y="3009680"/>
            <a:ext cx="6241928" cy="145865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 flipH="1">
            <a:off x="6736619" y="1109750"/>
            <a:ext cx="1310039" cy="5618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532155" y="313727"/>
            <a:ext cx="1310039" cy="5618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円/楕円 36"/>
          <p:cNvSpPr/>
          <p:nvPr/>
        </p:nvSpPr>
        <p:spPr>
          <a:xfrm rot="494317">
            <a:off x="628836" y="5062966"/>
            <a:ext cx="6241928" cy="145865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弧 37"/>
          <p:cNvSpPr/>
          <p:nvPr/>
        </p:nvSpPr>
        <p:spPr>
          <a:xfrm rot="8283260" flipH="1">
            <a:off x="4074998" y="3181283"/>
            <a:ext cx="3938897" cy="158217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弧 39"/>
          <p:cNvSpPr/>
          <p:nvPr/>
        </p:nvSpPr>
        <p:spPr>
          <a:xfrm rot="6743212" flipH="1">
            <a:off x="3036125" y="-1802600"/>
            <a:ext cx="2438471" cy="7152206"/>
          </a:xfrm>
          <a:prstGeom prst="arc">
            <a:avLst>
              <a:gd name="adj1" fmla="val 16200000"/>
              <a:gd name="adj2" fmla="val 1972008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6521317" y="4570550"/>
            <a:ext cx="531639" cy="738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17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218567" y="581398"/>
            <a:ext cx="1345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常らせん</a:t>
            </a:r>
          </a:p>
        </p:txBody>
      </p:sp>
      <p:cxnSp>
        <p:nvCxnSpPr>
          <p:cNvPr id="3" name="直線コネクタ 2"/>
          <p:cNvCxnSpPr/>
          <p:nvPr/>
        </p:nvCxnSpPr>
        <p:spPr>
          <a:xfrm flipH="1" flipV="1">
            <a:off x="2185020" y="834113"/>
            <a:ext cx="8324217" cy="400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 flipH="1" flipV="1">
            <a:off x="1568162" y="2394399"/>
            <a:ext cx="8324217" cy="400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 rot="17576003">
            <a:off x="1031328" y="1166440"/>
            <a:ext cx="1690527" cy="895632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弧 6"/>
          <p:cNvSpPr/>
          <p:nvPr/>
        </p:nvSpPr>
        <p:spPr>
          <a:xfrm rot="16200000" flipV="1">
            <a:off x="2646539" y="2334788"/>
            <a:ext cx="2174213" cy="64558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1" name="円弧 10"/>
          <p:cNvSpPr/>
          <p:nvPr/>
        </p:nvSpPr>
        <p:spPr>
          <a:xfrm rot="5400000" flipV="1">
            <a:off x="3292122" y="2334788"/>
            <a:ext cx="2174213" cy="64558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弧 11"/>
          <p:cNvSpPr/>
          <p:nvPr/>
        </p:nvSpPr>
        <p:spPr>
          <a:xfrm rot="16200000" flipV="1">
            <a:off x="5276965" y="3601779"/>
            <a:ext cx="2174213" cy="64558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弧 12"/>
          <p:cNvSpPr/>
          <p:nvPr/>
        </p:nvSpPr>
        <p:spPr>
          <a:xfrm rot="5400000" flipV="1">
            <a:off x="5923690" y="3601780"/>
            <a:ext cx="2174213" cy="64558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弧 13"/>
          <p:cNvSpPr/>
          <p:nvPr/>
        </p:nvSpPr>
        <p:spPr>
          <a:xfrm rot="16200000" flipV="1">
            <a:off x="7971515" y="4905024"/>
            <a:ext cx="2174213" cy="64558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弧 14"/>
          <p:cNvSpPr/>
          <p:nvPr/>
        </p:nvSpPr>
        <p:spPr>
          <a:xfrm rot="5400000" flipV="1">
            <a:off x="8617098" y="4905024"/>
            <a:ext cx="2174213" cy="64558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910173" y="326141"/>
            <a:ext cx="1015663" cy="344260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実はトイレットペーパーや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ラップの芯に見られるあの曲線で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常らせんと呼ばれています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円弧 16"/>
          <p:cNvSpPr/>
          <p:nvPr/>
        </p:nvSpPr>
        <p:spPr>
          <a:xfrm rot="1495275">
            <a:off x="9673892" y="4748061"/>
            <a:ext cx="904480" cy="183473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1495275" flipV="1">
            <a:off x="9866351" y="4885281"/>
            <a:ext cx="710549" cy="15832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矢印コネクタ 18"/>
          <p:cNvCxnSpPr/>
          <p:nvPr/>
        </p:nvCxnSpPr>
        <p:spPr>
          <a:xfrm flipH="1" flipV="1">
            <a:off x="5586112" y="4635406"/>
            <a:ext cx="875854" cy="44405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4815397" y="5225110"/>
                <a:ext cx="2700898" cy="791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acc>
                        <m:accPr>
                          <m:chr m:val="̃"/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m:t>一定</m:t>
                      </m:r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397" y="5225110"/>
                <a:ext cx="2700898" cy="79169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直線矢印コネクタ 24"/>
          <p:cNvCxnSpPr/>
          <p:nvPr/>
        </p:nvCxnSpPr>
        <p:spPr>
          <a:xfrm flipH="1" flipV="1">
            <a:off x="6854816" y="3730192"/>
            <a:ext cx="9310" cy="47651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6364071" y="2336372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071" y="2336372"/>
                <a:ext cx="845681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514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583824" y="537647"/>
            <a:ext cx="27943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</a:rPr>
              <a:t>捩率がマイナスなら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rgbClr val="FF0000"/>
                </a:solidFill>
              </a:rPr>
              <a:t>逆ひねりの常らせん</a:t>
            </a:r>
          </a:p>
        </p:txBody>
      </p:sp>
      <p:cxnSp>
        <p:nvCxnSpPr>
          <p:cNvPr id="3" name="直線コネクタ 2"/>
          <p:cNvCxnSpPr/>
          <p:nvPr/>
        </p:nvCxnSpPr>
        <p:spPr>
          <a:xfrm flipH="1" flipV="1">
            <a:off x="2185020" y="834113"/>
            <a:ext cx="8324217" cy="400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 flipH="1" flipV="1">
            <a:off x="1568162" y="2394399"/>
            <a:ext cx="8324217" cy="400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 rot="17576003">
            <a:off x="1031328" y="1166440"/>
            <a:ext cx="1690527" cy="895632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弧 6"/>
          <p:cNvSpPr/>
          <p:nvPr/>
        </p:nvSpPr>
        <p:spPr>
          <a:xfrm rot="19229977" flipH="1" flipV="1">
            <a:off x="2756530" y="2081713"/>
            <a:ext cx="2174212" cy="651182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187172" y="326141"/>
            <a:ext cx="738664" cy="23718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捩率の符号が変わると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逆方向に進みます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円弧 16"/>
          <p:cNvSpPr/>
          <p:nvPr/>
        </p:nvSpPr>
        <p:spPr>
          <a:xfrm rot="1495275">
            <a:off x="9673892" y="4748061"/>
            <a:ext cx="904480" cy="183473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1495275" flipV="1">
            <a:off x="9866351" y="4885281"/>
            <a:ext cx="710549" cy="15832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弧 21"/>
          <p:cNvSpPr/>
          <p:nvPr/>
        </p:nvSpPr>
        <p:spPr>
          <a:xfrm rot="8403787" flipH="1" flipV="1">
            <a:off x="3152642" y="2598565"/>
            <a:ext cx="2174212" cy="651182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弧 22"/>
          <p:cNvSpPr/>
          <p:nvPr/>
        </p:nvSpPr>
        <p:spPr>
          <a:xfrm rot="19229977" flipH="1" flipV="1">
            <a:off x="5425759" y="3348602"/>
            <a:ext cx="2174212" cy="651182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弧 23"/>
          <p:cNvSpPr/>
          <p:nvPr/>
        </p:nvSpPr>
        <p:spPr>
          <a:xfrm rot="19229977" flipH="1" flipV="1">
            <a:off x="8091984" y="4630022"/>
            <a:ext cx="2174212" cy="651182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弧 24"/>
          <p:cNvSpPr/>
          <p:nvPr/>
        </p:nvSpPr>
        <p:spPr>
          <a:xfrm rot="8403787" flipH="1" flipV="1">
            <a:off x="5803028" y="3877751"/>
            <a:ext cx="2174212" cy="651182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弧 25"/>
          <p:cNvSpPr/>
          <p:nvPr/>
        </p:nvSpPr>
        <p:spPr>
          <a:xfrm rot="8403787" flipH="1" flipV="1">
            <a:off x="8478757" y="5156622"/>
            <a:ext cx="2174212" cy="651182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矢印コネクタ 26"/>
          <p:cNvCxnSpPr/>
          <p:nvPr/>
        </p:nvCxnSpPr>
        <p:spPr>
          <a:xfrm>
            <a:off x="5557647" y="4617412"/>
            <a:ext cx="846710" cy="43750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4815397" y="5225110"/>
                <a:ext cx="2700898" cy="791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acc>
                        <m:accPr>
                          <m:chr m:val="̃"/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m:t>一定</m:t>
                      </m:r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397" y="5225110"/>
                <a:ext cx="2700898" cy="79169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直線矢印コネクタ 28"/>
          <p:cNvCxnSpPr/>
          <p:nvPr/>
        </p:nvCxnSpPr>
        <p:spPr>
          <a:xfrm flipV="1">
            <a:off x="6512865" y="3871665"/>
            <a:ext cx="488218" cy="34953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6364071" y="2336372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071" y="2336372"/>
                <a:ext cx="845681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508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787957" y="552602"/>
            <a:ext cx="2308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展開図では直線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532185" y="1631852"/>
            <a:ext cx="7301132" cy="427657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2532185" y="1631853"/>
            <a:ext cx="7301132" cy="42765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0910173" y="326141"/>
            <a:ext cx="1015663" cy="298254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円柱に巻き付いているので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平面に展開してやると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何と直線になってしまいます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2532185" y="1631851"/>
            <a:ext cx="7301132" cy="427658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25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059001" y="505925"/>
            <a:ext cx="1843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捩率が０なら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p:cxnSp>
        <p:nvCxnSpPr>
          <p:cNvPr id="3" name="直線コネクタ 2"/>
          <p:cNvCxnSpPr/>
          <p:nvPr/>
        </p:nvCxnSpPr>
        <p:spPr>
          <a:xfrm flipH="1" flipV="1">
            <a:off x="2185020" y="834113"/>
            <a:ext cx="8324217" cy="400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 flipH="1" flipV="1">
            <a:off x="1568162" y="2394399"/>
            <a:ext cx="8324217" cy="400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 rot="17576003">
            <a:off x="1031328" y="1166440"/>
            <a:ext cx="1690527" cy="895632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187172" y="326141"/>
            <a:ext cx="738664" cy="27982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ちなみに捩率が０なら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同じところで回り続けます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円弧 16"/>
          <p:cNvSpPr/>
          <p:nvPr/>
        </p:nvSpPr>
        <p:spPr>
          <a:xfrm rot="1495275">
            <a:off x="9673892" y="4748061"/>
            <a:ext cx="904480" cy="183473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1495275" flipV="1">
            <a:off x="9866351" y="4885281"/>
            <a:ext cx="710549" cy="15832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弧 18"/>
          <p:cNvSpPr/>
          <p:nvPr/>
        </p:nvSpPr>
        <p:spPr>
          <a:xfrm rot="1495275">
            <a:off x="5447355" y="2730276"/>
            <a:ext cx="904480" cy="1834737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弧 19"/>
          <p:cNvSpPr/>
          <p:nvPr/>
        </p:nvSpPr>
        <p:spPr>
          <a:xfrm rot="1495275" flipV="1">
            <a:off x="5645273" y="2856019"/>
            <a:ext cx="710549" cy="1583247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4815397" y="5225110"/>
                <a:ext cx="2700898" cy="791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acc>
                        <m:accPr>
                          <m:chr m:val="̃"/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ja-JP" sz="2400" b="0" i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397" y="5225110"/>
                <a:ext cx="2700898" cy="79169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直線矢印コネクタ 21"/>
          <p:cNvCxnSpPr/>
          <p:nvPr/>
        </p:nvCxnSpPr>
        <p:spPr>
          <a:xfrm flipV="1">
            <a:off x="6267359" y="3688694"/>
            <a:ext cx="299271" cy="504182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6364071" y="2336372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071" y="2336372"/>
                <a:ext cx="845681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462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281932" y="566670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</a:rPr>
              <a:t>本当に円</a:t>
            </a:r>
          </a:p>
        </p:txBody>
      </p:sp>
      <p:cxnSp>
        <p:nvCxnSpPr>
          <p:cNvPr id="3" name="直線コネクタ 2"/>
          <p:cNvCxnSpPr/>
          <p:nvPr/>
        </p:nvCxnSpPr>
        <p:spPr>
          <a:xfrm flipH="1" flipV="1">
            <a:off x="2185020" y="834113"/>
            <a:ext cx="8324217" cy="400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 flipH="1" flipV="1">
            <a:off x="1568162" y="2394399"/>
            <a:ext cx="8324217" cy="400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 rot="17576003">
            <a:off x="1031328" y="1166440"/>
            <a:ext cx="1690527" cy="895632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187172" y="326141"/>
            <a:ext cx="738664" cy="280461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つまり平面曲線である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円周と言うことになります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円弧 16"/>
          <p:cNvSpPr/>
          <p:nvPr/>
        </p:nvSpPr>
        <p:spPr>
          <a:xfrm rot="1495275">
            <a:off x="9673892" y="4748061"/>
            <a:ext cx="904480" cy="183473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1495275" flipV="1">
            <a:off x="9866351" y="4885281"/>
            <a:ext cx="710549" cy="15832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弧 18"/>
          <p:cNvSpPr/>
          <p:nvPr/>
        </p:nvSpPr>
        <p:spPr>
          <a:xfrm rot="1495275">
            <a:off x="5447355" y="2730276"/>
            <a:ext cx="904480" cy="1834737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弧 19"/>
          <p:cNvSpPr/>
          <p:nvPr/>
        </p:nvSpPr>
        <p:spPr>
          <a:xfrm rot="1495275" flipV="1">
            <a:off x="5645273" y="2856019"/>
            <a:ext cx="710549" cy="1583247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4815397" y="5225110"/>
                <a:ext cx="2700898" cy="791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p>
                                  <m:r>
                                    <a:rPr lang="en-US" altLang="ja-JP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acc>
                        <m:accPr>
                          <m:chr m:val="̃"/>
                          <m:ctrlP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ja-JP" sz="2400" b="0" i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397" y="5225110"/>
                <a:ext cx="2700898" cy="79169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直線矢印コネクタ 21"/>
          <p:cNvCxnSpPr/>
          <p:nvPr/>
        </p:nvCxnSpPr>
        <p:spPr>
          <a:xfrm flipV="1">
            <a:off x="6267359" y="3688694"/>
            <a:ext cx="299271" cy="504182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平行四辺形 13"/>
          <p:cNvSpPr/>
          <p:nvPr/>
        </p:nvSpPr>
        <p:spPr>
          <a:xfrm rot="20165202">
            <a:off x="2804898" y="2367409"/>
            <a:ext cx="5581471" cy="2791525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6364071" y="2336372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071" y="2336372"/>
                <a:ext cx="845681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549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449983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従法線単位ベクトルも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rgbClr val="FF0000"/>
                </a:solidFill>
              </a:rPr>
              <a:t>接触平面も動かないので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 flipH="1">
            <a:off x="5955421" y="4483528"/>
            <a:ext cx="604373" cy="437171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平行四辺形 24"/>
          <p:cNvSpPr/>
          <p:nvPr/>
        </p:nvSpPr>
        <p:spPr>
          <a:xfrm rot="19161655">
            <a:off x="5907687" y="4676606"/>
            <a:ext cx="709319" cy="66177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4755912" y="4657980"/>
                <a:ext cx="12228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b="0" dirty="0">
                    <a:solidFill>
                      <a:schemeClr val="accent4">
                        <a:lumMod val="75000"/>
                      </a:schemeClr>
                    </a:solidFill>
                  </a:rPr>
                  <a:t>→</a:t>
                </a:r>
                <a14:m>
                  <m:oMath xmlns:m="http://schemas.openxmlformats.org/officeDocument/2006/math">
                    <m:r>
                      <a:rPr lang="ja-JP" altLang="en-US" sz="24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ja-JP" alt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912" y="4657980"/>
                <a:ext cx="1222899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7463" t="-10526" r="-3483" b="-289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矢印コネクタ 27"/>
          <p:cNvCxnSpPr/>
          <p:nvPr/>
        </p:nvCxnSpPr>
        <p:spPr>
          <a:xfrm flipH="1">
            <a:off x="5955422" y="4546241"/>
            <a:ext cx="574166" cy="4339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V="1">
            <a:off x="6559794" y="4327301"/>
            <a:ext cx="0" cy="21894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5228823" y="4982147"/>
                <a:ext cx="18991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823" y="4982147"/>
                <a:ext cx="1899166" cy="461665"/>
              </a:xfrm>
              <a:prstGeom prst="rect">
                <a:avLst/>
              </a:prstGeom>
              <a:blipFill rotWithShape="0">
                <a:blip r:embed="rId7"/>
                <a:stretch>
                  <a:fillRect r="-4823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2961977" y="4709694"/>
                <a:ext cx="19738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ja-JP" dirty="0">
                    <a:solidFill>
                      <a:schemeClr val="accent4">
                        <a:lumMod val="75000"/>
                      </a:schemeClr>
                    </a:solidFill>
                  </a:rPr>
                  <a:t>: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捩率が０</a:t>
                </a:r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1977" y="4709694"/>
                <a:ext cx="1973897" cy="369332"/>
              </a:xfrm>
              <a:prstGeom prst="rect">
                <a:avLst/>
              </a:prstGeom>
              <a:blipFill rotWithShape="0">
                <a:blip r:embed="rId8"/>
                <a:stretch>
                  <a:fillRect t="-15000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7068314" y="5000137"/>
                <a:ext cx="11288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曲率</a:t>
                </a:r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8314" y="5000137"/>
                <a:ext cx="1128899" cy="369332"/>
              </a:xfrm>
              <a:prstGeom prst="rect">
                <a:avLst/>
              </a:prstGeom>
              <a:blipFill rotWithShape="0">
                <a:blip r:embed="rId10"/>
                <a:stretch>
                  <a:fillRect t="-13115" r="-3784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/>
          <p:cNvSpPr txBox="1"/>
          <p:nvPr/>
        </p:nvSpPr>
        <p:spPr>
          <a:xfrm>
            <a:off x="10633174" y="326141"/>
            <a:ext cx="1292662" cy="30194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捩率が常に０ならば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従法線単位ベクトルが一定で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さらに接触平面が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動かないことも示せて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平行四辺形 28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363241" y="558099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  <a:r>
              <a:rPr kumimoji="1" lang="ja-JP" altLang="en-US" dirty="0">
                <a:solidFill>
                  <a:schemeClr val="accent4">
                    <a:lumMod val="75000"/>
                  </a:schemeClr>
                </a:solidFill>
              </a:rPr>
              <a:t>が一定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5918582" y="2298363"/>
                <a:ext cx="205780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kumimoji="1" lang="en-US" altLang="ja-JP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一定 ←</a:t>
                </a:r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2057807" cy="461665"/>
              </a:xfrm>
              <a:prstGeom prst="rect">
                <a:avLst/>
              </a:prstGeom>
              <a:blipFill rotWithShape="0">
                <a:blip r:embed="rId11"/>
                <a:stretch>
                  <a:fillRect l="-890" t="-15789" r="-3561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/>
              <p:cNvSpPr txBox="1"/>
              <p:nvPr/>
            </p:nvSpPr>
            <p:spPr>
              <a:xfrm>
                <a:off x="7845046" y="2327796"/>
                <a:ext cx="19738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ja-JP" dirty="0">
                    <a:solidFill>
                      <a:schemeClr val="accent4">
                        <a:lumMod val="75000"/>
                      </a:schemeClr>
                    </a:solidFill>
                  </a:rPr>
                  <a:t>: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捩率が０</a:t>
                </a:r>
              </a:p>
            </p:txBody>
          </p:sp>
        </mc:Choice>
        <mc:Fallback xmlns="">
          <p:sp>
            <p:nvSpPr>
              <p:cNvPr id="33" name="テキスト ボックス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046" y="2327796"/>
                <a:ext cx="1973897" cy="369332"/>
              </a:xfrm>
              <a:prstGeom prst="rect">
                <a:avLst/>
              </a:prstGeom>
              <a:blipFill rotWithShape="0">
                <a:blip r:embed="rId12"/>
                <a:stretch>
                  <a:fillRect t="-15000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7236185" y="4615545"/>
                <a:ext cx="1926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kumimoji="1" lang="ja-JP" altLang="en-US" sz="2400" dirty="0">
                    <a:solidFill>
                      <a:srgbClr val="C00000"/>
                    </a:solidFill>
                  </a:rPr>
                  <a:t>　</a:t>
                </a:r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←</a:t>
                </a: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185" y="4615545"/>
                <a:ext cx="1926810" cy="461665"/>
              </a:xfrm>
              <a:prstGeom prst="rect">
                <a:avLst/>
              </a:prstGeom>
              <a:blipFill rotWithShape="0">
                <a:blip r:embed="rId13"/>
                <a:stretch>
                  <a:fillRect l="-633" t="-9211" r="-3797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9012282" y="4661711"/>
                <a:ext cx="20079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ja-JP" dirty="0">
                    <a:solidFill>
                      <a:schemeClr val="accent4">
                        <a:lumMod val="75000"/>
                      </a:schemeClr>
                    </a:solidFill>
                  </a:rPr>
                  <a:t>: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捩率が０</a:t>
                </a: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2282" y="4661711"/>
                <a:ext cx="2007981" cy="369332"/>
              </a:xfrm>
              <a:prstGeom prst="rect">
                <a:avLst/>
              </a:prstGeom>
              <a:blipFill rotWithShape="0">
                <a:blip r:embed="rId14"/>
                <a:stretch>
                  <a:fillRect t="-15000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直線矢印コネクタ 38"/>
          <p:cNvCxnSpPr/>
          <p:nvPr/>
        </p:nvCxnSpPr>
        <p:spPr>
          <a:xfrm>
            <a:off x="6529589" y="4556700"/>
            <a:ext cx="90152" cy="5884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>
            <a:off x="6721761" y="4546241"/>
            <a:ext cx="916996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H="1">
            <a:off x="7644979" y="4540497"/>
            <a:ext cx="8797" cy="18466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676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65340" y="566670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実は</a:t>
            </a:r>
            <a:r>
              <a:rPr kumimoji="1" lang="ja-JP" altLang="en-US" sz="2400" dirty="0">
                <a:solidFill>
                  <a:schemeClr val="accent4">
                    <a:lumMod val="75000"/>
                  </a:schemeClr>
                </a:solidFill>
              </a:rPr>
              <a:t>平面</a:t>
            </a:r>
            <a:r>
              <a:rPr kumimoji="1" lang="ja-JP" altLang="en-US" sz="2400" dirty="0">
                <a:solidFill>
                  <a:srgbClr val="FF0000"/>
                </a:solidFill>
              </a:rPr>
              <a:t>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  <a:r>
              <a:rPr kumimoji="1" lang="ja-JP" altLang="en-US" dirty="0">
                <a:solidFill>
                  <a:schemeClr val="accent4">
                    <a:lumMod val="75000"/>
                  </a:schemeClr>
                </a:solidFill>
              </a:rPr>
              <a:t>が一定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17099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kumimoji="1" lang="en-US" altLang="ja-JP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一定</a:t>
                </a: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1709955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1071" t="-15789" r="-4643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6529589" y="4556700"/>
            <a:ext cx="90152" cy="5884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平行四辺形 20"/>
          <p:cNvSpPr/>
          <p:nvPr/>
        </p:nvSpPr>
        <p:spPr>
          <a:xfrm rot="1052601">
            <a:off x="2875339" y="1960554"/>
            <a:ext cx="7375213" cy="4346364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213148" y="583549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accent4">
                    <a:lumMod val="75000"/>
                  </a:schemeClr>
                </a:solidFill>
              </a:rPr>
              <a:t>表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0633174" y="326141"/>
            <a:ext cx="1292662" cy="25801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実はこの曲線は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その平面から出られない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つまり平面曲線だと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言うことがわかりました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702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76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曲率・捩率一定の</a:t>
            </a:r>
            <a:r>
              <a:rPr kumimoji="1" lang="ja-JP" altLang="en-US" sz="2400" dirty="0">
                <a:solidFill>
                  <a:srgbClr val="FF0000"/>
                </a:solidFill>
              </a:rPr>
              <a:t>空間曲線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cxnSp>
        <p:nvCxnSpPr>
          <p:cNvPr id="12" name="直線矢印コネクタ 11"/>
          <p:cNvCxnSpPr>
            <a:endCxn id="8" idx="3"/>
          </p:cNvCxnSpPr>
          <p:nvPr/>
        </p:nvCxnSpPr>
        <p:spPr>
          <a:xfrm>
            <a:off x="6529589" y="4556700"/>
            <a:ext cx="709545" cy="2308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236185" y="4615545"/>
                <a:ext cx="27225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τ</m:t>
                      </m:r>
                      <m:d>
                        <m:dPr>
                          <m:ctrlP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185" y="4615545"/>
                <a:ext cx="2722540" cy="461665"/>
              </a:xfrm>
              <a:prstGeom prst="rect">
                <a:avLst/>
              </a:prstGeom>
              <a:blipFill rotWithShape="0">
                <a:blip r:embed="rId6"/>
                <a:stretch>
                  <a:fillRect r="-224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3274163" y="4315409"/>
                <a:ext cx="261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163" y="4315409"/>
                <a:ext cx="2617600" cy="461665"/>
              </a:xfrm>
              <a:prstGeom prst="rect">
                <a:avLst/>
              </a:prstGeom>
              <a:blipFill rotWithShape="0"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1565592" y="4372034"/>
                <a:ext cx="18213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曲率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が一定</a:t>
                </a:r>
                <a:endParaRPr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592" y="4372034"/>
                <a:ext cx="1821396" cy="369332"/>
              </a:xfrm>
              <a:prstGeom prst="rect">
                <a:avLst/>
              </a:prstGeom>
              <a:blipFill rotWithShape="0">
                <a:blip r:embed="rId8"/>
                <a:stretch>
                  <a:fillRect t="-13115" r="-2341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9940767" y="4644896"/>
                <a:ext cx="18005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捩率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が一定</a:t>
                </a:r>
                <a:endParaRPr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0767" y="4644896"/>
                <a:ext cx="1800558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14754" r="-2712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/>
          <p:cNvSpPr txBox="1"/>
          <p:nvPr/>
        </p:nvSpPr>
        <p:spPr>
          <a:xfrm>
            <a:off x="9802178" y="326141"/>
            <a:ext cx="2123658" cy="34762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それでは今度は捩率が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０ではないけれども一定で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さらに曲率も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０ではないけれども一定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と言うような条件をみたす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空間曲線とは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一体どのような曲線でしょうか？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72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曲率・捩率一定の</a:t>
            </a:r>
            <a:r>
              <a:rPr kumimoji="1" lang="ja-JP" altLang="en-US" sz="2400" dirty="0">
                <a:solidFill>
                  <a:srgbClr val="FF0000"/>
                </a:solidFill>
              </a:rPr>
              <a:t>空間曲線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cxnSp>
        <p:nvCxnSpPr>
          <p:cNvPr id="12" name="直線矢印コネクタ 11"/>
          <p:cNvCxnSpPr>
            <a:endCxn id="8" idx="3"/>
          </p:cNvCxnSpPr>
          <p:nvPr/>
        </p:nvCxnSpPr>
        <p:spPr>
          <a:xfrm>
            <a:off x="6529589" y="4556700"/>
            <a:ext cx="709545" cy="2308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338691" y="4606500"/>
                <a:ext cx="27529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ja-JP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n-US" altLang="ja-JP" sz="240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r>
                      <a:rPr lang="en-US" altLang="ja-JP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ja-JP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ja-JP" altLang="en-US" sz="2400" dirty="0">
                    <a:solidFill>
                      <a:srgbClr val="C00000"/>
                    </a:solidFill>
                  </a:rPr>
                  <a:t>　</a:t>
                </a:r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←</a:t>
                </a: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691" y="4606500"/>
                <a:ext cx="2752933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665" t="-9333" r="-2439" b="-32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9940767" y="4644896"/>
                <a:ext cx="18005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chemeClr val="accent4">
                        <a:lumMod val="75000"/>
                      </a:schemeClr>
                    </a:solidFill>
                  </a:rPr>
                  <a:t>: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捩率が一定</a:t>
                </a:r>
                <a:endParaRPr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0767" y="4644896"/>
                <a:ext cx="1800558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4754" r="-2712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3240284" y="4250268"/>
                <a:ext cx="2617600" cy="523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→</a:t>
                </a:r>
                <a14:m>
                  <m:oMath xmlns:m="http://schemas.openxmlformats.org/officeDocument/2006/math">
                    <m:r>
                      <a:rPr lang="ja-JP" alt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m:rPr>
                        <m:sty m:val="p"/>
                      </m:rPr>
                      <a:rPr lang="en-US" altLang="ja-JP" sz="240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σ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′′(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284" y="4250268"/>
                <a:ext cx="2617600" cy="523157"/>
              </a:xfrm>
              <a:prstGeom prst="rect">
                <a:avLst/>
              </a:prstGeom>
              <a:blipFill rotWithShape="0">
                <a:blip r:embed="rId8"/>
                <a:stretch>
                  <a:fillRect l="-3730" b="-255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1565592" y="4372034"/>
                <a:ext cx="18213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曲率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が一定</a:t>
                </a:r>
                <a:endParaRPr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592" y="4372034"/>
                <a:ext cx="1821396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13115" r="-2341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テキスト ボックス 22"/>
          <p:cNvSpPr txBox="1"/>
          <p:nvPr/>
        </p:nvSpPr>
        <p:spPr>
          <a:xfrm>
            <a:off x="11464171" y="326141"/>
            <a:ext cx="461665" cy="281102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この問題が今回の本題です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450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捩率０の</a:t>
            </a:r>
            <a:r>
              <a:rPr kumimoji="1" lang="ja-JP" altLang="en-US" sz="2400" dirty="0">
                <a:solidFill>
                  <a:srgbClr val="FF0000"/>
                </a:solidFill>
              </a:rPr>
              <a:t>空間曲線では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3938954" y="2824731"/>
                <a:ext cx="3770141" cy="1261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捩率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 i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sz="2400" b="0" i="1" dirty="0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b="0" i="1" dirty="0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b="0" i="1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  <m:r>
                      <a:rPr lang="ja-JP" altLang="en-US" sz="2400" i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　</m:t>
                    </m:r>
                  </m:oMath>
                </a14:m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 </a:t>
                </a:r>
                <a:endParaRPr lang="en-US" altLang="ja-JP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  <a:p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 →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n-US" altLang="ja-JP" sz="2400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b="1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ja-JP" altLang="en-US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  <a:p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 → </a:t>
                </a:r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ja-JP" sz="2400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一定</a:t>
                </a: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954" y="2824731"/>
                <a:ext cx="3770141" cy="1261820"/>
              </a:xfrm>
              <a:prstGeom prst="rect">
                <a:avLst/>
              </a:prstGeom>
              <a:blipFill rotWithShape="0">
                <a:blip r:embed="rId2"/>
                <a:stretch>
                  <a:fillRect l="-2423" t="-1449" b="-1062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5074343" y="5513616"/>
            <a:ext cx="1813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がポイント！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910173" y="326141"/>
            <a:ext cx="1015663" cy="414151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捩率０の曲線では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従法線単位ベクトルが変化しないことが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重要なポイントでした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657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56437" y="566670"/>
            <a:ext cx="4309193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曲率・捩率一定の</a:t>
            </a:r>
            <a:r>
              <a:rPr kumimoji="1" lang="ja-JP" altLang="en-US" sz="2400" dirty="0">
                <a:solidFill>
                  <a:srgbClr val="FF0000"/>
                </a:solidFill>
              </a:rPr>
              <a:t>空間曲線では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62371" y="5513615"/>
            <a:ext cx="3097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変わらないものは何？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4697397" y="2669977"/>
                <a:ext cx="2567208" cy="1571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曲率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 i="1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ja-JP" sz="2400" b="0" i="1" dirty="0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b="0" i="1" dirty="0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b="0" i="1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 一定</a:t>
                </a:r>
                <a:r>
                  <a:rPr lang="en-US" altLang="ja-JP" sz="2400" dirty="0">
                    <a:solidFill>
                      <a:schemeClr val="accent4">
                        <a:lumMod val="75000"/>
                      </a:schemeClr>
                    </a:solidFill>
                  </a:rPr>
                  <a:t> </a:t>
                </a:r>
              </a:p>
              <a:p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捩率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 i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sz="2400" i="1" dirty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 dirty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i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 一定</a:t>
                </a:r>
                <a:endParaRPr lang="en-US" altLang="ja-JP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  <a:p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 →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ja-JP" altLang="en-US" sz="240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？</m:t>
                        </m:r>
                      </m:e>
                      <m:sup>
                        <m: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b="1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ja-JP" altLang="en-US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  <a:p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 → </a:t>
                </a:r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ja-JP" altLang="en-US" sz="2400" i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？</m:t>
                    </m:r>
                    <m:r>
                      <a:rPr lang="en-US" altLang="ja-JP" sz="2400" b="0" i="1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400" b="0" i="1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sz="2400" b="0" i="1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)= </m:t>
                    </m:r>
                  </m:oMath>
                </a14:m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一定</a:t>
                </a: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397" y="2669977"/>
                <a:ext cx="2567208" cy="1571328"/>
              </a:xfrm>
              <a:prstGeom prst="rect">
                <a:avLst/>
              </a:prstGeom>
              <a:blipFill rotWithShape="0">
                <a:blip r:embed="rId2"/>
                <a:stretch>
                  <a:fillRect l="-3800" t="-4651" b="-814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10910173" y="326141"/>
            <a:ext cx="1015663" cy="39058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そこで曲率・捩率共に一定の曲線でも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変化しないのはどのようなベクトルか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それを探すことから始めてみましょう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165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56437" y="566670"/>
            <a:ext cx="4309193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曲率・捩率一定の</a:t>
            </a:r>
            <a:r>
              <a:rPr kumimoji="1" lang="ja-JP" altLang="en-US" sz="2400" dirty="0">
                <a:solidFill>
                  <a:srgbClr val="FF0000"/>
                </a:solidFill>
              </a:rPr>
              <a:t>空間曲線では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62371" y="5513615"/>
            <a:ext cx="3097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変わらないものは何？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3882683" y="2177398"/>
                <a:ext cx="4338525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曲率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 i="1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ja-JP" sz="2400" b="0" i="1" dirty="0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b="0" i="1" dirty="0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b="0" i="1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 一定</a:t>
                </a:r>
                <a:r>
                  <a:rPr lang="en-US" altLang="ja-JP" sz="2400" dirty="0">
                    <a:solidFill>
                      <a:schemeClr val="accent4">
                        <a:lumMod val="75000"/>
                      </a:schemeClr>
                    </a:solidFill>
                  </a:rPr>
                  <a:t> </a:t>
                </a:r>
              </a:p>
              <a:p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捩率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 i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sz="2400" i="1" dirty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 dirty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i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 一定</a:t>
                </a:r>
                <a:endParaRPr lang="en-US" altLang="ja-JP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  <a:p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 →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ja-JP" sz="240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ja-JP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  <a:p>
                <a:r>
                  <a:rPr lang="en-US" altLang="ja-JP" sz="2400" dirty="0">
                    <a:solidFill>
                      <a:schemeClr val="accent4">
                        <a:lumMod val="75000"/>
                      </a:schemeClr>
                    </a:solidFill>
                  </a:rPr>
                  <a:t>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n-US" altLang="ja-JP" sz="2400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σ</m:t>
                    </m:r>
                    <m:sSup>
                      <m:sSupPr>
                        <m:ctrlP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altLang="ja-JP" sz="2400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ja-JP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  <a:p>
                <a:r>
                  <a:rPr lang="en-US" altLang="ja-JP" sz="2400" dirty="0">
                    <a:solidFill>
                      <a:schemeClr val="accent4">
                        <a:lumMod val="75000"/>
                      </a:schemeClr>
                    </a:solidFill>
                  </a:rPr>
                  <a:t>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n-US" altLang="ja-JP" sz="2400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  <a:p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 → </a:t>
                </a:r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ja-JP" altLang="en-US" sz="2400" i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？</m:t>
                    </m:r>
                    <m:r>
                      <a:rPr lang="en-US" altLang="ja-JP" sz="2400" b="0" i="1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400" b="0" i="1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sz="2400" b="0" i="1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)= </m:t>
                    </m:r>
                  </m:oMath>
                </a14:m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一定</a:t>
                </a: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683" y="2177398"/>
                <a:ext cx="4338525" cy="2308324"/>
              </a:xfrm>
              <a:prstGeom prst="rect">
                <a:avLst/>
              </a:prstGeom>
              <a:blipFill rotWithShape="0">
                <a:blip r:embed="rId2"/>
                <a:stretch>
                  <a:fillRect l="-2247" t="-3166" b="-527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10910173" y="326141"/>
            <a:ext cx="1015663" cy="41511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使えるのはフルネ・セレの公式の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次の三つの等式ですが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今は係数が皆定数なことがポイントです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620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1531</Words>
  <Application>Microsoft Office PowerPoint</Application>
  <PresentationFormat>ワイド画面</PresentationFormat>
  <Paragraphs>303</Paragraphs>
  <Slides>25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1" baseType="lpstr">
      <vt:lpstr>BIZ UDPゴシック</vt:lpstr>
      <vt:lpstr>Arial</vt:lpstr>
      <vt:lpstr>Calibri</vt:lpstr>
      <vt:lpstr>Calibri Light</vt:lpstr>
      <vt:lpstr>Cambria Math</vt:lpstr>
      <vt:lpstr>Office テーマ</vt:lpstr>
      <vt:lpstr>曲線と曲面の幾何学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曲線と曲面の幾何学</dc:title>
  <dc:creator>shinkato</dc:creator>
  <cp:lastModifiedBy>加藤　信</cp:lastModifiedBy>
  <cp:revision>59</cp:revision>
  <dcterms:created xsi:type="dcterms:W3CDTF">2020-11-07T02:44:50Z</dcterms:created>
  <dcterms:modified xsi:type="dcterms:W3CDTF">2024-07-03T08:49:19Z</dcterms:modified>
</cp:coreProperties>
</file>