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6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34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72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4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0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77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3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93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3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1780-4CC3-460C-951C-323EB4779C14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44B9-27D6-48E5-B874-42E190ABB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9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NULL"/><Relationship Id="rId7" Type="http://schemas.openxmlformats.org/officeDocument/2006/relationships/image" Target="NUL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14.png"/><Relationship Id="rId4" Type="http://schemas.openxmlformats.org/officeDocument/2006/relationships/image" Target="NULL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5.png"/><Relationship Id="rId10" Type="http://schemas.openxmlformats.org/officeDocument/2006/relationships/image" Target="../media/image21.png"/><Relationship Id="rId4" Type="http://schemas.openxmlformats.org/officeDocument/2006/relationships/image" Target="../media/image13.png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28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40.png"/><Relationship Id="rId5" Type="http://schemas.openxmlformats.org/officeDocument/2006/relationships/image" Target="../media/image14.png"/><Relationship Id="rId10" Type="http://schemas.openxmlformats.org/officeDocument/2006/relationships/image" Target="../media/image39.png"/><Relationship Id="rId4" Type="http://schemas.openxmlformats.org/officeDocument/2006/relationships/image" Target="../media/image13.png"/><Relationship Id="rId9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0.png"/><Relationship Id="rId10" Type="http://schemas.openxmlformats.org/officeDocument/2006/relationships/image" Target="../media/image39.png"/><Relationship Id="rId9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8</a:t>
            </a:r>
            <a:r>
              <a:rPr kumimoji="1" lang="ja-JP" altLang="en-US" dirty="0" smtClean="0">
                <a:latin typeface="+mj-ea"/>
                <a:ea typeface="+mj-ea"/>
              </a:rPr>
              <a:t>回</a:t>
            </a:r>
            <a:r>
              <a:rPr kumimoji="1" lang="ja-JP" altLang="en-US" dirty="0">
                <a:latin typeface="+mj-ea"/>
                <a:ea typeface="+mj-ea"/>
              </a:rPr>
              <a:t>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(11</a:t>
            </a:r>
            <a:r>
              <a:rPr lang="ja-JP" altLang="en-US" dirty="0" smtClean="0">
                <a:latin typeface="+mj-ea"/>
                <a:ea typeface="+mj-ea"/>
              </a:rPr>
              <a:t>月</a:t>
            </a:r>
            <a:r>
              <a:rPr lang="en-US" altLang="ja-JP" dirty="0" smtClean="0">
                <a:latin typeface="+mj-ea"/>
                <a:ea typeface="+mj-ea"/>
              </a:rPr>
              <a:t>19</a:t>
            </a:r>
            <a:r>
              <a:rPr lang="ja-JP" altLang="en-US" dirty="0" smtClean="0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</a:t>
            </a:r>
            <a:r>
              <a:rPr lang="ja-JP" altLang="en-US" dirty="0" smtClean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学第８回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8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128581" y="356786"/>
                <a:ext cx="1504963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581" y="356786"/>
                <a:ext cx="1504963" cy="8334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716481" y="5909025"/>
                <a:ext cx="20758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で２階偏微分</a:t>
                </a:r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481" y="5909025"/>
                <a:ext cx="2075889" cy="461665"/>
              </a:xfrm>
              <a:prstGeom prst="rect">
                <a:avLst/>
              </a:prstGeom>
              <a:blipFill rotWithShape="0">
                <a:blip r:embed="rId5"/>
                <a:stretch>
                  <a:fillRect t="-15789" r="-3529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910173" y="326141"/>
            <a:ext cx="1015663" cy="2070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その曲率は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ｘで２階偏微分して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２ａになります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713870" y="1381930"/>
            <a:ext cx="4558659" cy="4130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48097" y="541952"/>
                <a:ext cx="2377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097" y="541952"/>
                <a:ext cx="2377382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51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16481" y="5909025"/>
            <a:ext cx="256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切り口の曲率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87172" y="326141"/>
            <a:ext cx="738664" cy="4077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次にｙｚ平面で切った切り口を見ると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もちろん放物線ｚ＝ｂｙの２乗ですから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 rot="5400000" flipV="1">
            <a:off x="2548599" y="2056502"/>
            <a:ext cx="6636085" cy="2523084"/>
          </a:xfrm>
          <a:prstGeom prst="parallelogram">
            <a:avLst>
              <a:gd name="adj" fmla="val 953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25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910173" y="326141"/>
            <a:ext cx="1015663" cy="20912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その曲率は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ｙで２階偏微分して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２ｂになります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 rot="5400000" flipV="1">
            <a:off x="2548599" y="2056502"/>
            <a:ext cx="6636085" cy="2523084"/>
          </a:xfrm>
          <a:prstGeom prst="parallelogram">
            <a:avLst>
              <a:gd name="adj" fmla="val 953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4716481" y="5909025"/>
                <a:ext cx="20798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で２階偏微分</a:t>
                </a:r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481" y="5909025"/>
                <a:ext cx="2079865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880" t="-15789" r="-3519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128581" y="356786"/>
                <a:ext cx="1505604" cy="896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581" y="356786"/>
                <a:ext cx="1505604" cy="8965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矢印コネクタ 22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5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910173" y="326141"/>
            <a:ext cx="1015663" cy="40966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それでは任意の単位ベクトル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方向と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ｚ軸を含む平面で切った切り口を見ると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やはり放物線が現れ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 rot="5400000">
            <a:off x="3057278" y="2021886"/>
            <a:ext cx="5591215" cy="2644729"/>
          </a:xfrm>
          <a:prstGeom prst="parallelogram">
            <a:avLst>
              <a:gd name="adj" fmla="val 563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5400000" flipV="1">
            <a:off x="3723359" y="1264934"/>
            <a:ext cx="4543512" cy="142974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5400000">
            <a:off x="4183169" y="2031294"/>
            <a:ext cx="3554271" cy="89845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893554" y="4257266"/>
            <a:ext cx="647114" cy="37279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3692199" y="360107"/>
                <a:ext cx="434888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𝑝𝑡</m:t>
                              </m:r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𝑞𝑡</m:t>
                              </m:r>
                            </m:e>
                          </m:d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𝑝𝑡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199" y="360107"/>
                <a:ext cx="4348883" cy="830997"/>
              </a:xfrm>
              <a:prstGeom prst="rect">
                <a:avLst/>
              </a:prstGeom>
              <a:blipFill rotWithShape="0">
                <a:blip r:embed="rId10"/>
                <a:stretch>
                  <a:fillRect b="-95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4716481" y="5909025"/>
            <a:ext cx="256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切り口の曲率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11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356176" y="326141"/>
            <a:ext cx="1569660" cy="275812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その曲率は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方向に２階方向微分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つまりｔで２階偏微分して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２ａｐの２乗足す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２ｂｑの２乗になりますが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 rot="5400000">
            <a:off x="3057278" y="2021886"/>
            <a:ext cx="5591215" cy="2644729"/>
          </a:xfrm>
          <a:prstGeom prst="parallelogram">
            <a:avLst>
              <a:gd name="adj" fmla="val 563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4225005" y="5920494"/>
                <a:ext cx="32832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方向に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で２階方向微分</a:t>
                </a:r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005" y="5920494"/>
                <a:ext cx="3283271" cy="461665"/>
              </a:xfrm>
              <a:prstGeom prst="rect">
                <a:avLst/>
              </a:prstGeom>
              <a:blipFill rotWithShape="0">
                <a:blip r:embed="rId7"/>
                <a:stretch>
                  <a:fillRect t="-15789" r="-1855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464874" y="340942"/>
                <a:ext cx="2832377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74" y="340942"/>
                <a:ext cx="2832377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弧 21"/>
          <p:cNvSpPr/>
          <p:nvPr/>
        </p:nvSpPr>
        <p:spPr>
          <a:xfrm rot="5400000" flipV="1">
            <a:off x="3723359" y="1264934"/>
            <a:ext cx="4543512" cy="142974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5400000">
            <a:off x="4183169" y="2031294"/>
            <a:ext cx="3554271" cy="89845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893554" y="4257266"/>
            <a:ext cx="647114" cy="37279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25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16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633174" y="326141"/>
            <a:ext cx="1292662" cy="40870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今ｐの２乗足すｑの２乗は１なので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この値は必ず２ａと２ｂの間にあります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つまり２ａと２ｂが切り口の曲率の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両極端の値と言うこと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 rot="5400000">
            <a:off x="3057278" y="2021886"/>
            <a:ext cx="5591215" cy="2644729"/>
          </a:xfrm>
          <a:prstGeom prst="parallelogram">
            <a:avLst>
              <a:gd name="adj" fmla="val 563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029471" y="5934412"/>
                <a:ext cx="17281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と</a:t>
                </a:r>
                <a14:m>
                  <m:oMath xmlns:m="http://schemas.openxmlformats.org/officeDocument/2006/math">
                    <m:r>
                      <a:rPr lang="en-US" altLang="ja-JP" sz="24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24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の間</a:t>
                </a:r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471" y="5934412"/>
                <a:ext cx="1728165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704" t="-15789" r="-4577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4403686" y="350995"/>
                <a:ext cx="2832377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686" y="350995"/>
                <a:ext cx="2832377" cy="8334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円弧 21"/>
          <p:cNvSpPr/>
          <p:nvPr/>
        </p:nvSpPr>
        <p:spPr>
          <a:xfrm rot="5400000" flipV="1">
            <a:off x="3723359" y="1264934"/>
            <a:ext cx="4543512" cy="142974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5400000">
            <a:off x="4183169" y="2031294"/>
            <a:ext cx="3554271" cy="89845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893554" y="4257266"/>
            <a:ext cx="647114" cy="37279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795" y="4656199"/>
                <a:ext cx="1067536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55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606085" y="2304728"/>
                <a:ext cx="4121769" cy="2099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主曲率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  <a:latin typeface="+mn-ea"/>
                </a:endParaRPr>
              </a:p>
              <a:p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Gauss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曲率　　</a:t>
                </a:r>
                <a14:m>
                  <m:oMath xmlns:m="http://schemas.openxmlformats.org/officeDocument/2006/math">
                    <m:r>
                      <a:rPr kumimoji="1" lang="en-US" altLang="ja-JP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平均曲率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kumimoji="1" lang="ja-JP" altLang="en-US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085" y="2304728"/>
                <a:ext cx="4121769" cy="2099614"/>
              </a:xfrm>
              <a:prstGeom prst="rect">
                <a:avLst/>
              </a:prstGeom>
              <a:blipFill rotWithShape="0">
                <a:blip r:embed="rId2"/>
                <a:stretch>
                  <a:fillRect l="-2367" t="-3198" b="-8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9802178" y="326141"/>
            <a:ext cx="2123658" cy="340413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そこでこの両極端の２ａと２ｂを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この楕円放物面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ｚ＝ａｘの２乗足すｂｙの２乗の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原点における主曲率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その積４ａｂをガウス曲率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その平均ａ足す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を平均曲率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と呼ぶことにします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730015" y="328725"/>
                <a:ext cx="217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015" y="328725"/>
                <a:ext cx="2178673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02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809255" y="341865"/>
                <a:ext cx="217514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+0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255" y="341865"/>
                <a:ext cx="2175147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95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438653" y="5895177"/>
                <a:ext cx="28284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平面で切ると直線</a:t>
                </a:r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53" y="5895177"/>
                <a:ext cx="2828467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647" t="-15789" r="-2371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1187172" y="326141"/>
            <a:ext cx="738664" cy="14596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この定義は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放物柱面でも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円弧 19"/>
          <p:cNvSpPr/>
          <p:nvPr/>
        </p:nvSpPr>
        <p:spPr>
          <a:xfrm rot="5400000">
            <a:off x="3429069" y="1658856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弧 20"/>
          <p:cNvSpPr/>
          <p:nvPr/>
        </p:nvSpPr>
        <p:spPr>
          <a:xfrm rot="5400000">
            <a:off x="4160276" y="959039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5400000" flipV="1">
            <a:off x="4161011" y="953211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5400000" flipV="1">
            <a:off x="3436286" y="1669962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4549574" y="1877428"/>
            <a:ext cx="729354" cy="72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744883" y="3129184"/>
            <a:ext cx="729354" cy="72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6176986" y="3223166"/>
            <a:ext cx="729354" cy="72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6384771" y="1888838"/>
            <a:ext cx="729354" cy="72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5516386" y="3900183"/>
            <a:ext cx="729354" cy="72316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51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759349" y="360044"/>
                <a:ext cx="218707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349" y="360044"/>
                <a:ext cx="2187074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557" r="-279" b="-95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5683738" y="6143756"/>
            <a:ext cx="3667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ある斜め方向で切ると直線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87172" y="326141"/>
            <a:ext cx="738664" cy="169052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双曲放物面でも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全く同様で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16200000" flipV="1">
            <a:off x="4349843" y="5532176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6200000">
            <a:off x="3802631" y="5542407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5400000" flipV="1">
            <a:off x="3099349" y="3498394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弧 20"/>
          <p:cNvSpPr/>
          <p:nvPr/>
        </p:nvSpPr>
        <p:spPr>
          <a:xfrm rot="5400000">
            <a:off x="3085954" y="3507003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5400000">
            <a:off x="4407105" y="3017171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5400000" flipV="1">
            <a:off x="4435652" y="3017904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16200000" flipV="1">
            <a:off x="3348581" y="3535351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16200000" flipV="1">
            <a:off x="5148621" y="3518347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 rot="16200000">
            <a:off x="2859171" y="3559566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弧 26"/>
          <p:cNvSpPr/>
          <p:nvPr/>
        </p:nvSpPr>
        <p:spPr>
          <a:xfrm rot="16200000">
            <a:off x="4673094" y="3542564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4235138" y="3620221"/>
            <a:ext cx="3111205" cy="132823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290331" y="3381236"/>
            <a:ext cx="2894206" cy="16684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52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801858" y="2328293"/>
                <a:ext cx="9678573" cy="2099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主曲率　　　　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2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　　　　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+, +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−,−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+,−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+,0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−,0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0,0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  <a:latin typeface="+mn-ea"/>
                </a:endParaRPr>
              </a:p>
              <a:p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Gauss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曲率　　</a:t>
                </a:r>
                <a14:m>
                  <m:oMath xmlns:m="http://schemas.openxmlformats.org/officeDocument/2006/math">
                    <m:r>
                      <a:rPr lang="en-US" altLang="ja-JP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×2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　　</a:t>
                </a:r>
                <a14:m>
                  <m:oMath xmlns:m="http://schemas.openxmlformats.org/officeDocument/2006/math"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kumimoji="1" lang="ja-JP" altLang="en-US" sz="2400" b="0" dirty="0">
                    <a:solidFill>
                      <a:srgbClr val="FF0000"/>
                    </a:solidFill>
                    <a:latin typeface="+mn-ea"/>
                  </a:rPr>
                  <a:t>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  <a:latin typeface="+mn-ea"/>
                </a:endParaRPr>
              </a:p>
              <a:p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平均曲率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ja-JP" sz="24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　　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kumimoji="1" lang="ja-JP" altLang="en-US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58" y="2328293"/>
                <a:ext cx="9678573" cy="2099614"/>
              </a:xfrm>
              <a:prstGeom prst="rect">
                <a:avLst/>
              </a:prstGeom>
              <a:blipFill rotWithShape="0">
                <a:blip r:embed="rId2"/>
                <a:stretch>
                  <a:fillRect l="-1008" t="-3198" b="-8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0633174" y="326141"/>
            <a:ext cx="1292662" cy="30306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途中で切り口に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直線が現れたりはしますが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３つの曲率の式は同じです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でも符号には違いが現れます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730015" y="328725"/>
                <a:ext cx="217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015" y="328725"/>
                <a:ext cx="2178673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93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356176" y="326141"/>
            <a:ext cx="1569660" cy="39571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今回からいよいよ曲面に入ります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厳密には３次元ユークリッド空間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皆さんがよくご存じの距離とか内積が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定められているいわゆる空間の中の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曲面の曲率について考えます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3216" y="55379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曲面の曲率</a:t>
            </a:r>
          </a:p>
        </p:txBody>
      </p:sp>
      <p:sp>
        <p:nvSpPr>
          <p:cNvPr id="2" name="フリーフォーム 1"/>
          <p:cNvSpPr/>
          <p:nvPr/>
        </p:nvSpPr>
        <p:spPr>
          <a:xfrm>
            <a:off x="1765869" y="2084346"/>
            <a:ext cx="6443003" cy="1378121"/>
          </a:xfrm>
          <a:custGeom>
            <a:avLst/>
            <a:gdLst>
              <a:gd name="connsiteX0" fmla="*/ 0 w 6443003"/>
              <a:gd name="connsiteY0" fmla="*/ 1378121 h 1378121"/>
              <a:gd name="connsiteX1" fmla="*/ 2110154 w 6443003"/>
              <a:gd name="connsiteY1" fmla="*/ 308976 h 1378121"/>
              <a:gd name="connsiteX2" fmla="*/ 3559126 w 6443003"/>
              <a:gd name="connsiteY2" fmla="*/ 927955 h 1378121"/>
              <a:gd name="connsiteX3" fmla="*/ 5655212 w 6443003"/>
              <a:gd name="connsiteY3" fmla="*/ 126096 h 1378121"/>
              <a:gd name="connsiteX4" fmla="*/ 6443003 w 6443003"/>
              <a:gd name="connsiteY4" fmla="*/ 13555 h 137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3003" h="1378121">
                <a:moveTo>
                  <a:pt x="0" y="1378121"/>
                </a:moveTo>
                <a:cubicBezTo>
                  <a:pt x="758483" y="881062"/>
                  <a:pt x="1516966" y="384004"/>
                  <a:pt x="2110154" y="308976"/>
                </a:cubicBezTo>
                <a:cubicBezTo>
                  <a:pt x="2703342" y="233948"/>
                  <a:pt x="2968283" y="958435"/>
                  <a:pt x="3559126" y="927955"/>
                </a:cubicBezTo>
                <a:cubicBezTo>
                  <a:pt x="4149969" y="897475"/>
                  <a:pt x="5174566" y="278496"/>
                  <a:pt x="5655212" y="126096"/>
                </a:cubicBezTo>
                <a:cubicBezTo>
                  <a:pt x="6135858" y="-26304"/>
                  <a:pt x="6289430" y="-6375"/>
                  <a:pt x="6443003" y="1355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694667" y="3821151"/>
            <a:ext cx="6443003" cy="1378121"/>
          </a:xfrm>
          <a:custGeom>
            <a:avLst/>
            <a:gdLst>
              <a:gd name="connsiteX0" fmla="*/ 0 w 6443003"/>
              <a:gd name="connsiteY0" fmla="*/ 1378121 h 1378121"/>
              <a:gd name="connsiteX1" fmla="*/ 2110154 w 6443003"/>
              <a:gd name="connsiteY1" fmla="*/ 308976 h 1378121"/>
              <a:gd name="connsiteX2" fmla="*/ 3559126 w 6443003"/>
              <a:gd name="connsiteY2" fmla="*/ 927955 h 1378121"/>
              <a:gd name="connsiteX3" fmla="*/ 5655212 w 6443003"/>
              <a:gd name="connsiteY3" fmla="*/ 126096 h 1378121"/>
              <a:gd name="connsiteX4" fmla="*/ 6443003 w 6443003"/>
              <a:gd name="connsiteY4" fmla="*/ 13555 h 1378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3003" h="1378121">
                <a:moveTo>
                  <a:pt x="0" y="1378121"/>
                </a:moveTo>
                <a:cubicBezTo>
                  <a:pt x="758483" y="881062"/>
                  <a:pt x="1516966" y="384004"/>
                  <a:pt x="2110154" y="308976"/>
                </a:cubicBezTo>
                <a:cubicBezTo>
                  <a:pt x="2703342" y="233948"/>
                  <a:pt x="2968283" y="958435"/>
                  <a:pt x="3559126" y="927955"/>
                </a:cubicBezTo>
                <a:cubicBezTo>
                  <a:pt x="4149969" y="897475"/>
                  <a:pt x="5174566" y="278496"/>
                  <a:pt x="5655212" y="126096"/>
                </a:cubicBezTo>
                <a:cubicBezTo>
                  <a:pt x="6135858" y="-26304"/>
                  <a:pt x="6289430" y="-6375"/>
                  <a:pt x="6443003" y="1355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 rot="855405">
            <a:off x="1553995" y="3731600"/>
            <a:ext cx="2335237" cy="1195754"/>
          </a:xfrm>
          <a:custGeom>
            <a:avLst/>
            <a:gdLst>
              <a:gd name="connsiteX0" fmla="*/ 0 w 2335237"/>
              <a:gd name="connsiteY0" fmla="*/ 0 h 1195754"/>
              <a:gd name="connsiteX1" fmla="*/ 1308295 w 2335237"/>
              <a:gd name="connsiteY1" fmla="*/ 211015 h 1195754"/>
              <a:gd name="connsiteX2" fmla="*/ 2335237 w 2335237"/>
              <a:gd name="connsiteY2" fmla="*/ 1195754 h 119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5237" h="1195754">
                <a:moveTo>
                  <a:pt x="0" y="0"/>
                </a:moveTo>
                <a:cubicBezTo>
                  <a:pt x="459544" y="5861"/>
                  <a:pt x="919089" y="11723"/>
                  <a:pt x="1308295" y="211015"/>
                </a:cubicBezTo>
                <a:cubicBezTo>
                  <a:pt x="1697501" y="410307"/>
                  <a:pt x="2016369" y="803030"/>
                  <a:pt x="2335237" y="119575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 rot="855405">
            <a:off x="8014307" y="2377663"/>
            <a:ext cx="2335237" cy="1195754"/>
          </a:xfrm>
          <a:custGeom>
            <a:avLst/>
            <a:gdLst>
              <a:gd name="connsiteX0" fmla="*/ 0 w 2335237"/>
              <a:gd name="connsiteY0" fmla="*/ 0 h 1195754"/>
              <a:gd name="connsiteX1" fmla="*/ 1308295 w 2335237"/>
              <a:gd name="connsiteY1" fmla="*/ 211015 h 1195754"/>
              <a:gd name="connsiteX2" fmla="*/ 2335237 w 2335237"/>
              <a:gd name="connsiteY2" fmla="*/ 1195754 h 119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5237" h="1195754">
                <a:moveTo>
                  <a:pt x="0" y="0"/>
                </a:moveTo>
                <a:cubicBezTo>
                  <a:pt x="459544" y="5861"/>
                  <a:pt x="919089" y="11723"/>
                  <a:pt x="1308295" y="211015"/>
                </a:cubicBezTo>
                <a:cubicBezTo>
                  <a:pt x="1697501" y="410307"/>
                  <a:pt x="2016369" y="803030"/>
                  <a:pt x="2335237" y="119575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6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327078" y="326141"/>
                <a:ext cx="327416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078" y="326141"/>
                <a:ext cx="3274166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2980" b="-1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0910173" y="326141"/>
            <a:ext cx="1015663" cy="42729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ｘｙの項がある２次曲面では対角化して</a:t>
            </a:r>
          </a:p>
          <a:p>
            <a:r>
              <a:rPr lang="ja-JP" altLang="en-US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ｚ＝ａＸの２乗足すｂＹの２乗に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書き換え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同様に３つの曲率が定義されます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733888" y="2248457"/>
                <a:ext cx="5955541" cy="2099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主曲率　　　　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  <a:latin typeface="+mn-ea"/>
                </a:endParaRPr>
              </a:p>
              <a:p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Gauss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曲率　　</a:t>
                </a:r>
                <a14:m>
                  <m:oMath xmlns:m="http://schemas.openxmlformats.org/officeDocument/2006/math">
                    <m:r>
                      <a:rPr kumimoji="1" lang="en-US" altLang="ja-JP" sz="24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𝑎𝑏</m:t>
                    </m:r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=4(</m:t>
                    </m:r>
                    <m:r>
                      <m:rPr>
                        <m:sty m:val="p"/>
                      </m:rPr>
                      <a:rPr lang="en-US" altLang="ja-JP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m:rPr>
                        <m:sty m:val="p"/>
                      </m:rPr>
                      <a:rPr lang="en-US" altLang="ja-JP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ja-JP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p>
                        <m:r>
                          <a:rPr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平均曲率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endParaRPr kumimoji="1" lang="ja-JP" altLang="en-US" sz="2400" dirty="0">
                  <a:solidFill>
                    <a:srgbClr val="FF0000"/>
                  </a:solidFill>
                  <a:latin typeface="+mn-ea"/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888" y="2248457"/>
                <a:ext cx="5955541" cy="2099614"/>
              </a:xfrm>
              <a:prstGeom prst="rect">
                <a:avLst/>
              </a:prstGeom>
              <a:blipFill rotWithShape="0">
                <a:blip r:embed="rId3"/>
                <a:stretch>
                  <a:fillRect l="-1535" t="-3198" b="-8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2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984738" y="326141"/>
                <a:ext cx="9734843" cy="923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ja-JP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en-US" altLang="ja-JP" sz="2400" b="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𝑦𝑦</m:t>
                        </m:r>
                      </m:sub>
                    </m:sSub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ja-JP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・</m:t>
                    </m:r>
                    <m:r>
                      <a:rPr kumimoji="1" lang="ja-JP" altLang="en-US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・・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38" y="326141"/>
                <a:ext cx="9734843" cy="923201"/>
              </a:xfrm>
              <a:prstGeom prst="rect">
                <a:avLst/>
              </a:prstGeom>
              <a:blipFill rotWithShape="0">
                <a:blip r:embed="rId2"/>
                <a:stretch>
                  <a:fillRect l="-1003" b="-7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0633174" y="326141"/>
            <a:ext cx="1292662" cy="31332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一般の曲面ｚ＝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ｆ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括弧ｘｙでも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接平面が水平な所では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２次近似を対角化して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同様です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574388" y="2192187"/>
                <a:ext cx="6963507" cy="2915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主曲率　　　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の固有値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Gauss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曲率　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𝑥𝑥</m:t>
                        </m:r>
                      </m:sub>
                    </m:sSub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𝑦𝑦</m:t>
                        </m:r>
                      </m:sub>
                    </m:sSub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  <m:sup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　　　　　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の行列式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)</a:t>
                </a:r>
              </a:p>
              <a:p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平均曲率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𝑥𝑥</m:t>
                            </m:r>
                          </m:sub>
                        </m:sSub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𝑦𝑦</m:t>
                            </m:r>
                          </m:sub>
                        </m:sSub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　　　　　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（</a:t>
                </a:r>
                <a:r>
                  <a:rPr lang="en-US" altLang="ja-JP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のトレースの</a:t>
                </a:r>
                <a:r>
                  <a:rPr kumimoji="1" lang="en-US" altLang="ja-JP" sz="2400" dirty="0">
                    <a:solidFill>
                      <a:srgbClr val="FF0000"/>
                    </a:solidFill>
                    <a:latin typeface="+mn-ea"/>
                  </a:rPr>
                  <a:t>1/2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）</a:t>
                </a: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388" y="2192187"/>
                <a:ext cx="6963507" cy="2915735"/>
              </a:xfrm>
              <a:prstGeom prst="rect">
                <a:avLst/>
              </a:prstGeom>
              <a:blipFill rotWithShape="0">
                <a:blip r:embed="rId3"/>
                <a:stretch>
                  <a:fillRect l="-1312" t="-2301" b="-29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01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7030A0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b="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kumimoji="1" lang="en-US" altLang="ja-JP" sz="2400" b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705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473340" y="5995732"/>
            <a:ext cx="275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座標軸を取り替える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633174" y="326141"/>
            <a:ext cx="1292662" cy="409823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そして接平面が水平でない所では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平面曲線の曲率のとき同様に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今度は法ベクトル方向が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ｚ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軸になるよう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座標軸を取り替えて求めます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/>
          <p:cNvCxnSpPr/>
          <p:nvPr/>
        </p:nvCxnSpPr>
        <p:spPr>
          <a:xfrm flipV="1">
            <a:off x="3850783" y="3107327"/>
            <a:ext cx="4459091" cy="140151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 flipV="1">
            <a:off x="4505171" y="1608135"/>
            <a:ext cx="2838164" cy="379109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5564082" y="1857214"/>
            <a:ext cx="1269226" cy="351947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6854256" y="1845833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256" y="1845833"/>
                <a:ext cx="3922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165190" y="1673842"/>
                <a:ext cx="379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90" y="1673842"/>
                <a:ext cx="37946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7889300" y="279043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300" y="2790434"/>
                <a:ext cx="38266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平行四辺形 39"/>
          <p:cNvSpPr/>
          <p:nvPr/>
        </p:nvSpPr>
        <p:spPr>
          <a:xfrm rot="20499341">
            <a:off x="2366732" y="2104217"/>
            <a:ext cx="7526497" cy="3167276"/>
          </a:xfrm>
          <a:prstGeom prst="parallelogram">
            <a:avLst>
              <a:gd name="adj" fmla="val 77070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6240875" y="3724596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875" y="3724596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6962996" y="2349610"/>
                <a:ext cx="24235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C000"/>
                    </a:solidFill>
                  </a:rPr>
                  <a:t>接平面が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𝑋𝑌</m:t>
                    </m:r>
                  </m:oMath>
                </a14:m>
                <a:r>
                  <a:rPr kumimoji="1" lang="ja-JP" altLang="en-US" sz="2400" dirty="0">
                    <a:solidFill>
                      <a:srgbClr val="FFC000"/>
                    </a:solidFill>
                  </a:rPr>
                  <a:t>平面</a:t>
                </a: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996" y="2349610"/>
                <a:ext cx="2423549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3769" t="-15789" r="-3015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3144207" y="1939893"/>
                <a:ext cx="16060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7030A0"/>
                    </a:solidFill>
                  </a:rPr>
                  <a:t>法線が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kumimoji="1" lang="ja-JP" altLang="en-US" sz="2400" dirty="0">
                    <a:solidFill>
                      <a:srgbClr val="7030A0"/>
                    </a:solidFill>
                  </a:rPr>
                  <a:t>軸</a:t>
                </a: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207" y="1939893"/>
                <a:ext cx="1606017" cy="461665"/>
              </a:xfrm>
              <a:prstGeom prst="rect">
                <a:avLst/>
              </a:prstGeom>
              <a:blipFill rotWithShape="0">
                <a:blip r:embed="rId12"/>
                <a:stretch>
                  <a:fillRect l="-6084" t="-15789" r="-49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/>
          <p:cNvSpPr txBox="1"/>
          <p:nvPr/>
        </p:nvSpPr>
        <p:spPr>
          <a:xfrm>
            <a:off x="6005252" y="367710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5611503" y="3126718"/>
            <a:ext cx="506437" cy="6489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429361" y="3289791"/>
                <a:ext cx="4610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361" y="3289791"/>
                <a:ext cx="461088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3361428" y="3273644"/>
            <a:ext cx="2156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単位法ベクトル</a:t>
            </a:r>
          </a:p>
        </p:txBody>
      </p:sp>
    </p:spTree>
    <p:extLst>
      <p:ext uri="{BB962C8B-B14F-4D97-AF65-F5344CB8AC3E}">
        <p14:creationId xmlns:p14="http://schemas.microsoft.com/office/powerpoint/2010/main" val="323316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473340" y="5995732"/>
                <a:ext cx="31211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lang="en-US" altLang="ja-JP" sz="24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kumimoji="1" lang="ja-JP" altLang="en-US" sz="2400" dirty="0">
                    <a:solidFill>
                      <a:srgbClr val="0070C0"/>
                    </a:solidFill>
                  </a:rPr>
                  <a:t>を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で</m:t>
                    </m:r>
                  </m:oMath>
                </a14:m>
                <a:r>
                  <a:rPr kumimoji="1" lang="ja-JP" altLang="en-US" sz="2400" dirty="0">
                    <a:solidFill>
                      <a:srgbClr val="0070C0"/>
                    </a:solidFill>
                  </a:rPr>
                  <a:t>表す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340" y="5995732"/>
                <a:ext cx="3121175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586" t="-16000" r="-1953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910173" y="326141"/>
            <a:ext cx="1015663" cy="36862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新しいＦを新しいＸとＹで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２階偏微分して３つの曲率を求め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その値を元の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ｆ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で表せばよい訳です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3850783" y="3107327"/>
            <a:ext cx="4459091" cy="140151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 flipV="1">
            <a:off x="4505171" y="1608135"/>
            <a:ext cx="2838164" cy="379109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6854256" y="1845833"/>
                <a:ext cx="392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256" y="1845833"/>
                <a:ext cx="3922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165190" y="1673842"/>
                <a:ext cx="379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90" y="1673842"/>
                <a:ext cx="37946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7889300" y="279043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300" y="2790434"/>
                <a:ext cx="38266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平行四辺形 39"/>
          <p:cNvSpPr/>
          <p:nvPr/>
        </p:nvSpPr>
        <p:spPr>
          <a:xfrm rot="20499341">
            <a:off x="2366732" y="2104217"/>
            <a:ext cx="7526497" cy="3167276"/>
          </a:xfrm>
          <a:prstGeom prst="parallelogram">
            <a:avLst>
              <a:gd name="adj" fmla="val 77070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6240875" y="3724596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875" y="3724596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6962996" y="2349610"/>
                <a:ext cx="24235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C000"/>
                    </a:solidFill>
                  </a:rPr>
                  <a:t>接平面が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𝑋𝑌</m:t>
                    </m:r>
                  </m:oMath>
                </a14:m>
                <a:r>
                  <a:rPr kumimoji="1" lang="ja-JP" altLang="en-US" sz="2400" dirty="0">
                    <a:solidFill>
                      <a:srgbClr val="FFC000"/>
                    </a:solidFill>
                  </a:rPr>
                  <a:t>平面</a:t>
                </a: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996" y="2349610"/>
                <a:ext cx="2423549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3769" t="-15789" r="-3015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3144207" y="1939893"/>
                <a:ext cx="16060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7030A0"/>
                    </a:solidFill>
                  </a:rPr>
                  <a:t>法線が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kumimoji="1" lang="ja-JP" altLang="en-US" sz="2400" dirty="0">
                    <a:solidFill>
                      <a:srgbClr val="7030A0"/>
                    </a:solidFill>
                  </a:rPr>
                  <a:t>軸</a:t>
                </a: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207" y="1939893"/>
                <a:ext cx="1606017" cy="461665"/>
              </a:xfrm>
              <a:prstGeom prst="rect">
                <a:avLst/>
              </a:prstGeom>
              <a:blipFill rotWithShape="0">
                <a:blip r:embed="rId12"/>
                <a:stretch>
                  <a:fillRect l="-6084" t="-15789" r="-49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/>
          <p:cNvSpPr txBox="1"/>
          <p:nvPr/>
        </p:nvSpPr>
        <p:spPr>
          <a:xfrm>
            <a:off x="6005252" y="367710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5564082" y="1857214"/>
            <a:ext cx="1269226" cy="351947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7030A0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b="0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kumimoji="1" lang="en-US" altLang="ja-JP" sz="2400" b="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blipFill rotWithShape="0">
                <a:blip r:embed="rId13"/>
                <a:stretch>
                  <a:fillRect l="-1705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868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11464171" y="326141"/>
            <a:ext cx="461665" cy="43787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今回の講義ノートの面倒な計算がそれです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400" dirty="0">
                  <a:solidFill>
                    <a:srgbClr val="FF0000"/>
                  </a:solidFill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4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194" y="354442"/>
                <a:ext cx="5365380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705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871004" y="2135918"/>
                <a:ext cx="8370277" cy="284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主曲率　　　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kumimoji="1" lang="en-US" altLang="ja-JP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(0,0) 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の固有値</a:t>
                </a:r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endParaRPr kumimoji="1"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Gauss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曲率　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𝑋𝑋</m:t>
                        </m:r>
                      </m:sub>
                    </m:sSub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(0,0)</m:t>
                        </m:r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𝑌𝑌</m:t>
                        </m:r>
                      </m:sub>
                    </m:sSub>
                    <m:d>
                      <m:dPr>
                        <m:ctrlPr>
                          <a:rPr lang="en-US" altLang="ja-JP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  <m:r>
                      <a:rPr kumimoji="1" lang="en-US" altLang="ja-JP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𝑋𝑌</m:t>
                        </m:r>
                      </m:sub>
                    </m:sSub>
                    <m:sSup>
                      <m:sSupPr>
                        <m:ctrlPr>
                          <a:rPr kumimoji="1" lang="en-US" altLang="ja-JP" sz="2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ja-JP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=???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  <a:latin typeface="+mn-ea"/>
                  </a:rPr>
                  <a:t>　　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で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表す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+mn-ea"/>
                  </a:rPr>
                  <a:t>)</a:t>
                </a: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　　　　　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の行列式</a:t>
                </a:r>
                <a:r>
                  <a:rPr lang="en-US" altLang="ja-JP" sz="2400" dirty="0">
                    <a:solidFill>
                      <a:srgbClr val="FF0000"/>
                    </a:solidFill>
                    <a:latin typeface="+mn-ea"/>
                  </a:rPr>
                  <a:t>)</a:t>
                </a:r>
              </a:p>
              <a:p>
                <a:endParaRPr lang="en-US" altLang="ja-JP" sz="2400" dirty="0">
                  <a:solidFill>
                    <a:srgbClr val="FF0000"/>
                  </a:solidFill>
                  <a:latin typeface="+mn-ea"/>
                </a:endParaRP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平均曲率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𝑋𝑋</m:t>
                            </m:r>
                          </m:sub>
                        </m:sSub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(0,0)+</m:t>
                        </m:r>
                        <m:sSub>
                          <m:sSubPr>
                            <m:ctrlP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𝑌𝑌</m:t>
                            </m:r>
                          </m:sub>
                        </m:sSub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(0,0)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=???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  <a:latin typeface="+mn-ea"/>
                  </a:rPr>
                  <a:t>　　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+mn-ea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で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表す</a:t>
                </a:r>
                <a:r>
                  <a:rPr lang="en-US" altLang="ja-JP" sz="2400" dirty="0">
                    <a:solidFill>
                      <a:srgbClr val="0070C0"/>
                    </a:solidFill>
                    <a:latin typeface="+mn-ea"/>
                  </a:rPr>
                  <a:t>)</a:t>
                </a:r>
              </a:p>
              <a:p>
                <a:r>
                  <a:rPr lang="ja-JP" altLang="en-US" sz="2400" dirty="0">
                    <a:solidFill>
                      <a:srgbClr val="FF0000"/>
                    </a:solidFill>
                    <a:latin typeface="+mn-ea"/>
                  </a:rPr>
                  <a:t>　　　　　　　　　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（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Hess</m:t>
                    </m:r>
                    <m:r>
                      <a:rPr lang="en-US" altLang="ja-JP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のトレースの</a:t>
                </a:r>
                <a:r>
                  <a:rPr kumimoji="1" lang="en-US" altLang="ja-JP" sz="2400" dirty="0">
                    <a:solidFill>
                      <a:srgbClr val="FF0000"/>
                    </a:solidFill>
                    <a:latin typeface="+mn-ea"/>
                  </a:rPr>
                  <a:t>1/2</a:t>
                </a:r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）</a:t>
                </a: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004" y="2135918"/>
                <a:ext cx="8370277" cy="2847061"/>
              </a:xfrm>
              <a:prstGeom prst="rect">
                <a:avLst/>
              </a:prstGeom>
              <a:blipFill rotWithShape="0">
                <a:blip r:embed="rId3"/>
                <a:stretch>
                  <a:fillRect l="-1165" t="-2355" b="-3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4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16" y="553792"/>
                <a:ext cx="115345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16481" y="5909025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原点での曲率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910173" y="326141"/>
            <a:ext cx="1015663" cy="30370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と言っても基本はやっぱり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平面曲線の曲率です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まずは放物線からおさらいを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334781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5199503" y="411701"/>
                <a:ext cx="1334275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503" y="411701"/>
                <a:ext cx="1334275" cy="8334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86187" y="591255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２</a:t>
            </a:r>
            <a:r>
              <a:rPr kumimoji="1" lang="ja-JP" altLang="en-US" sz="2400" dirty="0">
                <a:solidFill>
                  <a:srgbClr val="0070C0"/>
                </a:solidFill>
              </a:rPr>
              <a:t>階微分で判定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995115" y="4356261"/>
                <a:ext cx="10000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115" y="4356261"/>
                <a:ext cx="1000017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0633174" y="326141"/>
            <a:ext cx="1292662" cy="28366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放物線ｙ＝ｘの２乗の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原点（頂点）における曲率は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２階微分の値である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２そのものでした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92725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831005" y="401377"/>
                <a:ext cx="1921295" cy="793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005" y="401377"/>
                <a:ext cx="1921295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966907" y="5912555"/>
            <a:ext cx="1835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１</a:t>
            </a:r>
            <a:r>
              <a:rPr kumimoji="1" lang="ja-JP" altLang="en-US" sz="2400" dirty="0">
                <a:solidFill>
                  <a:srgbClr val="0070C0"/>
                </a:solidFill>
              </a:rPr>
              <a:t>階微分が０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3829892" y="431469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C000"/>
                </a:solidFill>
              </a:rPr>
              <a:t>接線が水平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33174" y="326141"/>
            <a:ext cx="1292662" cy="28398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この場合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原点（頂点）における接線が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水平（傾き０）と言うことが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ポイントでした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14" name="直線コネクタ 13"/>
          <p:cNvCxnSpPr>
            <a:endCxn id="9" idx="0"/>
          </p:cNvCxnSpPr>
          <p:nvPr/>
        </p:nvCxnSpPr>
        <p:spPr>
          <a:xfrm flipV="1">
            <a:off x="3850783" y="4250028"/>
            <a:ext cx="4153869" cy="1139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65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915870" y="431827"/>
                <a:ext cx="1954381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kumimoji="1" lang="en-US" altLang="ja-JP" sz="2400" b="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870" y="431827"/>
                <a:ext cx="1954381" cy="8334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86187" y="5912555"/>
            <a:ext cx="2210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２次近似</a:t>
            </a:r>
            <a:r>
              <a:rPr kumimoji="1" lang="ja-JP" altLang="en-US" sz="2400" dirty="0">
                <a:solidFill>
                  <a:srgbClr val="0070C0"/>
                </a:solidFill>
              </a:rPr>
              <a:t>で判定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35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995115" y="4356261"/>
                <a:ext cx="16172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altLang="ja-JP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115" y="4356261"/>
                <a:ext cx="1617238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0356176" y="326141"/>
            <a:ext cx="1569660" cy="29601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一般の曲線ｙ＝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ｆ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括弧ｘでも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接線が水平な所では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２階微分の値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つまり２次近似で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曲率が与えられました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3850783" y="4250028"/>
            <a:ext cx="4153869" cy="1139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829892" y="431469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C000"/>
                </a:solidFill>
              </a:rPr>
              <a:t>接線が水平</a:t>
            </a:r>
          </a:p>
        </p:txBody>
      </p:sp>
      <p:sp>
        <p:nvSpPr>
          <p:cNvPr id="17" name="フリーフォーム 16"/>
          <p:cNvSpPr/>
          <p:nvPr/>
        </p:nvSpPr>
        <p:spPr>
          <a:xfrm>
            <a:off x="3334634" y="1734596"/>
            <a:ext cx="3971087" cy="3697389"/>
          </a:xfrm>
          <a:custGeom>
            <a:avLst/>
            <a:gdLst>
              <a:gd name="connsiteX0" fmla="*/ 2335237 w 2335237"/>
              <a:gd name="connsiteY0" fmla="*/ 0 h 3066757"/>
              <a:gd name="connsiteX1" fmla="*/ 1575581 w 2335237"/>
              <a:gd name="connsiteY1" fmla="*/ 2082019 h 3066757"/>
              <a:gd name="connsiteX2" fmla="*/ 675249 w 2335237"/>
              <a:gd name="connsiteY2" fmla="*/ 1364567 h 3066757"/>
              <a:gd name="connsiteX3" fmla="*/ 0 w 2335237"/>
              <a:gd name="connsiteY3" fmla="*/ 3066757 h 3066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5237" h="3066757">
                <a:moveTo>
                  <a:pt x="2335237" y="0"/>
                </a:moveTo>
                <a:cubicBezTo>
                  <a:pt x="2093741" y="927295"/>
                  <a:pt x="1852246" y="1854591"/>
                  <a:pt x="1575581" y="2082019"/>
                </a:cubicBezTo>
                <a:cubicBezTo>
                  <a:pt x="1298916" y="2309447"/>
                  <a:pt x="937846" y="1200444"/>
                  <a:pt x="675249" y="1364567"/>
                </a:cubicBezTo>
                <a:cubicBezTo>
                  <a:pt x="412652" y="1528690"/>
                  <a:pt x="206326" y="2297723"/>
                  <a:pt x="0" y="306675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7305624" y="1734596"/>
                <a:ext cx="14387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624" y="1734596"/>
                <a:ext cx="1438792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847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3949502" y="4719299"/>
                <a:ext cx="1530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502" y="4719299"/>
                <a:ext cx="1530675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797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88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336120" y="525952"/>
                <a:ext cx="280262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絵は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120" y="525952"/>
                <a:ext cx="2802627" cy="830997"/>
              </a:xfrm>
              <a:prstGeom prst="rect">
                <a:avLst/>
              </a:prstGeom>
              <a:blipFill rotWithShape="0">
                <a:blip r:embed="rId2"/>
                <a:stretch>
                  <a:fillRect r="-217" b="-87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16481" y="5909025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原点での曲率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633174" y="326141"/>
            <a:ext cx="1292662" cy="279499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そこで曲面の場合も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近似のモデルになる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２次曲面から始めましょう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絵は楕円放物面で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9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786232" y="-31264"/>
                <a:ext cx="2085571" cy="1560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ja-JP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ja-JP" alt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altLang="ja-JP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232" y="-31264"/>
                <a:ext cx="2085571" cy="156004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16481" y="5909025"/>
            <a:ext cx="2143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１階偏微分が０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平行四辺形 2"/>
          <p:cNvSpPr/>
          <p:nvPr/>
        </p:nvSpPr>
        <p:spPr>
          <a:xfrm>
            <a:off x="2565158" y="3033865"/>
            <a:ext cx="6859914" cy="2447581"/>
          </a:xfrm>
          <a:prstGeom prst="parallelogram">
            <a:avLst>
              <a:gd name="adj" fmla="val 9495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16528" y="4285132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C000"/>
                </a:solidFill>
              </a:rPr>
              <a:t>接平面が水平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910173" y="326141"/>
            <a:ext cx="1015663" cy="28286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原点における接平面が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水平（傾き０）と言う前提で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046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648097" y="541952"/>
                <a:ext cx="2380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kumimoji="1" lang="en-US" altLang="ja-JP" sz="2400" b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097" y="541952"/>
                <a:ext cx="2380716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512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 flipV="1">
            <a:off x="5867122" y="1416676"/>
            <a:ext cx="0" cy="3902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3850783" y="4237149"/>
            <a:ext cx="4288665" cy="128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弧 6"/>
          <p:cNvSpPr/>
          <p:nvPr/>
        </p:nvSpPr>
        <p:spPr>
          <a:xfrm rot="5400000">
            <a:off x="3835081" y="1294327"/>
            <a:ext cx="4069724" cy="184167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5400000" flipV="1">
            <a:off x="3835815" y="1295060"/>
            <a:ext cx="4069724" cy="184021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59" y="4250028"/>
                <a:ext cx="36798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36" y="136526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4716481" y="5909025"/>
            <a:ext cx="256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切り口の曲率</a:t>
            </a:r>
            <a:r>
              <a:rPr kumimoji="1" lang="ja-JP" altLang="en-US" sz="2400" dirty="0">
                <a:solidFill>
                  <a:srgbClr val="0070C0"/>
                </a:solidFill>
              </a:rPr>
              <a:t>は？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87172" y="326141"/>
            <a:ext cx="738664" cy="400366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まずｘｚ平面で切った切り口を見ると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もちろん放物線ｚ＝ａｘの２乗ですから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37434" y="41294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7" name="円弧 16"/>
          <p:cNvSpPr/>
          <p:nvPr/>
        </p:nvSpPr>
        <p:spPr>
          <a:xfrm rot="5400000" flipV="1">
            <a:off x="3898875" y="2042475"/>
            <a:ext cx="3554271" cy="876091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5400000">
            <a:off x="3422927" y="1110091"/>
            <a:ext cx="4510871" cy="1784259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4957893" y="1867819"/>
            <a:ext cx="1817496" cy="69469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162789" y="3247350"/>
            <a:ext cx="1407704" cy="5604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713870" y="1381930"/>
            <a:ext cx="4558659" cy="4130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4712123" y="3075065"/>
            <a:ext cx="2281527" cy="23241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018" y="2952447"/>
                <a:ext cx="37138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6" y="4265971"/>
                <a:ext cx="36580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864</Words>
  <Application>Microsoft Office PowerPoint</Application>
  <PresentationFormat>ワイド画面</PresentationFormat>
  <Paragraphs>265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BIZ UDPゴシック</vt:lpstr>
      <vt:lpstr>ＭＳ Ｐゴシック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shinkato</cp:lastModifiedBy>
  <cp:revision>103</cp:revision>
  <dcterms:created xsi:type="dcterms:W3CDTF">2020-11-07T02:44:50Z</dcterms:created>
  <dcterms:modified xsi:type="dcterms:W3CDTF">2024-11-10T10:45:00Z</dcterms:modified>
</cp:coreProperties>
</file>